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0"/>
  </p:notesMasterIdLst>
  <p:handoutMasterIdLst>
    <p:handoutMasterId r:id="rId11"/>
  </p:handoutMasterIdLst>
  <p:sldIdLst>
    <p:sldId id="456" r:id="rId2"/>
    <p:sldId id="493" r:id="rId3"/>
    <p:sldId id="533" r:id="rId4"/>
    <p:sldId id="462" r:id="rId5"/>
    <p:sldId id="507" r:id="rId6"/>
    <p:sldId id="534" r:id="rId7"/>
    <p:sldId id="535" r:id="rId8"/>
    <p:sldId id="525" r:id="rId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F52"/>
    <a:srgbClr val="CC3300"/>
    <a:srgbClr val="D7CDC7"/>
    <a:srgbClr val="003366"/>
    <a:srgbClr val="E6E6E6"/>
    <a:srgbClr val="F7F7F7"/>
    <a:srgbClr val="FBD9AB"/>
    <a:srgbClr val="FF9966"/>
    <a:srgbClr val="AEC5D4"/>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3" autoAdjust="0"/>
    <p:restoredTop sz="94635" autoAdjust="0"/>
  </p:normalViewPr>
  <p:slideViewPr>
    <p:cSldViewPr snapToGrid="0">
      <p:cViewPr varScale="1">
        <p:scale>
          <a:sx n="81" d="100"/>
          <a:sy n="81" d="100"/>
        </p:scale>
        <p:origin x="63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4" tIns="46586" rIns="93174" bIns="46586"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4" tIns="46586" rIns="93174" bIns="46586" rtlCol="0"/>
          <a:lstStyle>
            <a:lvl1pPr algn="r">
              <a:defRPr sz="1200"/>
            </a:lvl1pPr>
          </a:lstStyle>
          <a:p>
            <a:fld id="{F37528E3-9F54-4201-B3FE-593A2F142EC8}" type="datetimeFigureOut">
              <a:rPr lang="en-US" smtClean="0"/>
              <a:t>8/9/2023</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4" tIns="46586" rIns="93174"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4" tIns="46586" rIns="93174" bIns="46586" rtlCol="0" anchor="b"/>
          <a:lstStyle>
            <a:lvl1pPr algn="r">
              <a:defRPr sz="1200"/>
            </a:lvl1pPr>
          </a:lstStyle>
          <a:p>
            <a:fld id="{6B9E8EBB-9B6B-4C44-95AA-BD16F5FD8250}" type="slidenum">
              <a:rPr lang="en-US" smtClean="0"/>
              <a:t>‹#›</a:t>
            </a:fld>
            <a:endParaRPr lang="en-US" dirty="0"/>
          </a:p>
        </p:txBody>
      </p:sp>
    </p:spTree>
    <p:extLst>
      <p:ext uri="{BB962C8B-B14F-4D97-AF65-F5344CB8AC3E}">
        <p14:creationId xmlns:p14="http://schemas.microsoft.com/office/powerpoint/2010/main" val="569292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258" cy="465292"/>
          </a:xfrm>
          <a:prstGeom prst="rect">
            <a:avLst/>
          </a:prstGeom>
        </p:spPr>
        <p:txBody>
          <a:bodyPr vert="horz" lIns="90416" tIns="45208" rIns="90416" bIns="45208" rtlCol="0"/>
          <a:lstStyle>
            <a:lvl1pPr algn="l">
              <a:defRPr sz="1200"/>
            </a:lvl1pPr>
          </a:lstStyle>
          <a:p>
            <a:endParaRPr lang="en-US" dirty="0"/>
          </a:p>
        </p:txBody>
      </p:sp>
      <p:sp>
        <p:nvSpPr>
          <p:cNvPr id="3" name="Date Placeholder 2"/>
          <p:cNvSpPr>
            <a:spLocks noGrp="1"/>
          </p:cNvSpPr>
          <p:nvPr>
            <p:ph type="dt" idx="1"/>
          </p:nvPr>
        </p:nvSpPr>
        <p:spPr>
          <a:xfrm>
            <a:off x="3970576" y="0"/>
            <a:ext cx="3038258" cy="465292"/>
          </a:xfrm>
          <a:prstGeom prst="rect">
            <a:avLst/>
          </a:prstGeom>
        </p:spPr>
        <p:txBody>
          <a:bodyPr vert="horz" lIns="90416" tIns="45208" rIns="90416" bIns="45208" rtlCol="0"/>
          <a:lstStyle>
            <a:lvl1pPr algn="r">
              <a:defRPr sz="1200"/>
            </a:lvl1pPr>
          </a:lstStyle>
          <a:p>
            <a:fld id="{2CF3F777-73A9-4F14-8A0A-B647773D7808}" type="datetimeFigureOut">
              <a:rPr lang="en-US" smtClean="0"/>
              <a:t>8/9/2023</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0416" tIns="45208" rIns="90416" bIns="45208" rtlCol="0" anchor="ctr"/>
          <a:lstStyle/>
          <a:p>
            <a:endParaRPr lang="en-US" dirty="0"/>
          </a:p>
        </p:txBody>
      </p:sp>
      <p:sp>
        <p:nvSpPr>
          <p:cNvPr id="5" name="Notes Placeholder 4"/>
          <p:cNvSpPr>
            <a:spLocks noGrp="1"/>
          </p:cNvSpPr>
          <p:nvPr>
            <p:ph type="body" sz="quarter" idx="3"/>
          </p:nvPr>
        </p:nvSpPr>
        <p:spPr>
          <a:xfrm>
            <a:off x="700413" y="4473716"/>
            <a:ext cx="5609574" cy="3661028"/>
          </a:xfrm>
          <a:prstGeom prst="rect">
            <a:avLst/>
          </a:prstGeom>
        </p:spPr>
        <p:txBody>
          <a:bodyPr vert="horz" lIns="90416" tIns="45208" rIns="90416" bIns="452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31108"/>
            <a:ext cx="3038258" cy="465292"/>
          </a:xfrm>
          <a:prstGeom prst="rect">
            <a:avLst/>
          </a:prstGeom>
        </p:spPr>
        <p:txBody>
          <a:bodyPr vert="horz" lIns="90416" tIns="45208" rIns="90416" bIns="4520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576" y="8831108"/>
            <a:ext cx="3038258" cy="465292"/>
          </a:xfrm>
          <a:prstGeom prst="rect">
            <a:avLst/>
          </a:prstGeom>
        </p:spPr>
        <p:txBody>
          <a:bodyPr vert="horz" lIns="90416" tIns="45208" rIns="90416" bIns="45208" rtlCol="0" anchor="b"/>
          <a:lstStyle>
            <a:lvl1pPr algn="r">
              <a:defRPr sz="1200"/>
            </a:lvl1pPr>
          </a:lstStyle>
          <a:p>
            <a:fld id="{38AC88AA-6172-462D-A8FA-0B3173104912}" type="slidenum">
              <a:rPr lang="en-US" smtClean="0"/>
              <a:t>‹#›</a:t>
            </a:fld>
            <a:endParaRPr lang="en-US" dirty="0"/>
          </a:p>
        </p:txBody>
      </p:sp>
    </p:spTree>
    <p:extLst>
      <p:ext uri="{BB962C8B-B14F-4D97-AF65-F5344CB8AC3E}">
        <p14:creationId xmlns:p14="http://schemas.microsoft.com/office/powerpoint/2010/main" val="3955405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77083261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90583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2488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91301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0152732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4764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95219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821999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819014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B3E3403-B6A4-4A5C-8FD2-9D8388F61A8A}" type="datetimeFigureOut">
              <a:rPr lang="en-US" smtClean="0"/>
              <a:t>8/9/2023</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56424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B3E3403-B6A4-4A5C-8FD2-9D8388F61A8A}" type="datetimeFigureOut">
              <a:rPr lang="en-US" smtClean="0"/>
              <a:t>8/9/2023</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90773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B3E3403-B6A4-4A5C-8FD2-9D8388F61A8A}" type="datetimeFigureOut">
              <a:rPr lang="en-US" smtClean="0"/>
              <a:t>8/9/2023</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57FBBF00-5058-44C7-83E9-9404151CB4D5}" type="slidenum">
              <a:rPr lang="en-US" smtClean="0"/>
              <a:t>‹#›</a:t>
            </a:fld>
            <a:endParaRPr lang="en-US" dirty="0"/>
          </a:p>
        </p:txBody>
      </p:sp>
    </p:spTree>
    <p:extLst>
      <p:ext uri="{BB962C8B-B14F-4D97-AF65-F5344CB8AC3E}">
        <p14:creationId xmlns:p14="http://schemas.microsoft.com/office/powerpoint/2010/main" val="335377816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1B2B235-2E0F-4037-8300-858E6EB7E4D0}"/>
              </a:ext>
            </a:extLst>
          </p:cNvPr>
          <p:cNvPicPr>
            <a:picLocks noChangeAspect="1"/>
          </p:cNvPicPr>
          <p:nvPr/>
        </p:nvPicPr>
        <p:blipFill>
          <a:blip r:embed="rId3">
            <a:alphaModFix amt="35000"/>
          </a:blip>
          <a:stretch>
            <a:fillRect/>
          </a:stretch>
        </p:blipFill>
        <p:spPr>
          <a:xfrm rot="299018">
            <a:off x="1" y="3184882"/>
            <a:ext cx="12192000" cy="4002510"/>
          </a:xfrm>
          <a:prstGeom prst="rect">
            <a:avLst/>
          </a:prstGeom>
        </p:spPr>
      </p:pic>
      <p:pic>
        <p:nvPicPr>
          <p:cNvPr id="3" name="Picture 2" descr="A white text on a brown and brown background&#10;&#10;Description automatically generated">
            <a:extLst>
              <a:ext uri="{FF2B5EF4-FFF2-40B4-BE49-F238E27FC236}">
                <a16:creationId xmlns:a16="http://schemas.microsoft.com/office/drawing/2014/main" id="{9C79BAB6-395E-7122-8E5B-C2A5AE610E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942128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5D94BCBC-5651-22BD-C0E4-BD56C492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778476" y="714377"/>
            <a:ext cx="10700951" cy="5632311"/>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Haggai 1:1-2 (ESV) </a:t>
            </a:r>
          </a:p>
          <a:p>
            <a:r>
              <a:rPr lang="en-US" sz="3600" baseline="30000" dirty="0">
                <a:latin typeface="Times New Roman" panose="02020603050405020304" pitchFamily="18" charset="0"/>
                <a:cs typeface="Times New Roman" panose="02020603050405020304" pitchFamily="18" charset="0"/>
              </a:rPr>
              <a:t>1</a:t>
            </a:r>
            <a:r>
              <a:rPr lang="en-US" sz="3600" dirty="0">
                <a:latin typeface="Times New Roman" panose="02020603050405020304" pitchFamily="18" charset="0"/>
                <a:cs typeface="Times New Roman" panose="02020603050405020304" pitchFamily="18" charset="0"/>
              </a:rPr>
              <a:t> In the second year of Darius the king, in the sixth month, on the first day of the month, the word of the LORD came by the hand of Haggai the prophet to Zerubbabel the son of </a:t>
            </a:r>
            <a:r>
              <a:rPr lang="en-US" sz="3600" dirty="0" err="1">
                <a:latin typeface="Times New Roman" panose="02020603050405020304" pitchFamily="18" charset="0"/>
                <a:cs typeface="Times New Roman" panose="02020603050405020304" pitchFamily="18" charset="0"/>
              </a:rPr>
              <a:t>Shealtiel</a:t>
            </a:r>
            <a:r>
              <a:rPr lang="en-US" sz="3600" dirty="0">
                <a:latin typeface="Times New Roman" panose="02020603050405020304" pitchFamily="18" charset="0"/>
                <a:cs typeface="Times New Roman" panose="02020603050405020304" pitchFamily="18" charset="0"/>
              </a:rPr>
              <a:t>, the governor of Judah, and to Joshua the son of </a:t>
            </a:r>
            <a:r>
              <a:rPr lang="en-US" sz="3600" dirty="0" err="1">
                <a:latin typeface="Times New Roman" panose="02020603050405020304" pitchFamily="18" charset="0"/>
                <a:cs typeface="Times New Roman" panose="02020603050405020304" pitchFamily="18" charset="0"/>
              </a:rPr>
              <a:t>Jehozadak</a:t>
            </a:r>
            <a:r>
              <a:rPr lang="en-US" sz="3600" dirty="0">
                <a:latin typeface="Times New Roman" panose="02020603050405020304" pitchFamily="18" charset="0"/>
                <a:cs typeface="Times New Roman" panose="02020603050405020304" pitchFamily="18" charset="0"/>
              </a:rPr>
              <a:t>, the high priest:</a:t>
            </a:r>
          </a:p>
          <a:p>
            <a:r>
              <a:rPr lang="en-US" sz="3600" baseline="30000" dirty="0">
                <a:latin typeface="Times New Roman" panose="02020603050405020304" pitchFamily="18" charset="0"/>
                <a:cs typeface="Times New Roman" panose="02020603050405020304" pitchFamily="18" charset="0"/>
              </a:rPr>
              <a:t>2</a:t>
            </a:r>
            <a:r>
              <a:rPr lang="en-US" sz="3600" dirty="0">
                <a:latin typeface="Times New Roman" panose="02020603050405020304" pitchFamily="18" charset="0"/>
                <a:cs typeface="Times New Roman" panose="02020603050405020304" pitchFamily="18" charset="0"/>
              </a:rPr>
              <a:t> “Thus says the LORD of hosts: these people say the time has not yet come to rebuild the house of the LORD.”</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5198938"/>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5D94BCBC-5651-22BD-C0E4-BD56C492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778476" y="714377"/>
            <a:ext cx="10700951" cy="4524315"/>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Haggai 1:3-5 (ESV) </a:t>
            </a:r>
          </a:p>
          <a:p>
            <a:r>
              <a:rPr lang="en-US" sz="3600" baseline="30000" dirty="0">
                <a:latin typeface="Times New Roman" panose="02020603050405020304" pitchFamily="18" charset="0"/>
                <a:cs typeface="Times New Roman" panose="02020603050405020304" pitchFamily="18" charset="0"/>
              </a:rPr>
              <a:t>3</a:t>
            </a:r>
            <a:r>
              <a:rPr lang="en-US" sz="3600" dirty="0">
                <a:latin typeface="Times New Roman" panose="02020603050405020304" pitchFamily="18" charset="0"/>
                <a:cs typeface="Times New Roman" panose="02020603050405020304" pitchFamily="18" charset="0"/>
              </a:rPr>
              <a:t> Then the word of the LORD came by the hand of Haggai the prophet,</a:t>
            </a:r>
          </a:p>
          <a:p>
            <a:r>
              <a:rPr lang="en-US" sz="3600" baseline="30000" dirty="0">
                <a:latin typeface="Times New Roman" panose="02020603050405020304" pitchFamily="18" charset="0"/>
                <a:cs typeface="Times New Roman" panose="02020603050405020304" pitchFamily="18" charset="0"/>
              </a:rPr>
              <a:t>4</a:t>
            </a:r>
            <a:r>
              <a:rPr lang="en-US" sz="3600" dirty="0">
                <a:latin typeface="Times New Roman" panose="02020603050405020304" pitchFamily="18" charset="0"/>
                <a:cs typeface="Times New Roman" panose="02020603050405020304" pitchFamily="18" charset="0"/>
              </a:rPr>
              <a:t> “Is it a time for you yourselves to dwell in your paneled houses, while this house lies in ruins?</a:t>
            </a:r>
          </a:p>
          <a:p>
            <a:r>
              <a:rPr lang="en-US" sz="3600" baseline="30000" dirty="0">
                <a:latin typeface="Times New Roman" panose="02020603050405020304" pitchFamily="18" charset="0"/>
                <a:cs typeface="Times New Roman" panose="02020603050405020304" pitchFamily="18" charset="0"/>
              </a:rPr>
              <a:t>5</a:t>
            </a:r>
            <a:r>
              <a:rPr lang="en-US" sz="3600" dirty="0">
                <a:latin typeface="Times New Roman" panose="02020603050405020304" pitchFamily="18" charset="0"/>
                <a:cs typeface="Times New Roman" panose="02020603050405020304" pitchFamily="18" charset="0"/>
              </a:rPr>
              <a:t> Now, therefore, thus says the LORD of hosts: Consider your ways.</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1887006"/>
      </p:ext>
    </p:extLst>
  </p:cSld>
  <p:clrMapOvr>
    <a:masterClrMapping/>
  </p:clrMapOvr>
  <mc:AlternateContent xmlns:mc="http://schemas.openxmlformats.org/markup-compatibility/2006">
    <mc:Choice xmlns:p14="http://schemas.microsoft.com/office/powerpoint/2010/main" Requires="p14">
      <p:transition spd="slow" p14:dur="1500">
        <p:dissolve/>
      </p:transition>
    </mc:Choice>
    <mc:Fallback>
      <p:transition spd="slow">
        <p:dissolv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drawing of a flower&#10;&#10;Description automatically generated">
            <a:extLst>
              <a:ext uri="{FF2B5EF4-FFF2-40B4-BE49-F238E27FC236}">
                <a16:creationId xmlns:a16="http://schemas.microsoft.com/office/drawing/2014/main" id="{99A52053-7C17-BE3E-389B-1D39DA260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778476" y="714377"/>
            <a:ext cx="10823716" cy="6186309"/>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As we begin:</a:t>
            </a:r>
          </a:p>
          <a:p>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The Minor prophets are shorter in length.</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Two key thoughts as we begin our journey in Haggai.</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Point: Opposition to the work on the temple got to them. The people became apathetic.</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657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fractur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BED3008C-57BF-B2A9-56B2-B06386FB7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425039" y="714377"/>
            <a:ext cx="9369631" cy="5016758"/>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Have the right priorities and deal with any excuses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Haggai 1:4 (ESV) </a:t>
            </a:r>
          </a:p>
          <a:p>
            <a:pPr algn="ctr"/>
            <a:r>
              <a:rPr lang="en-US" sz="3600" baseline="30000" dirty="0">
                <a:latin typeface="Times New Roman" panose="02020603050405020304" pitchFamily="18" charset="0"/>
                <a:cs typeface="Times New Roman" panose="02020603050405020304" pitchFamily="18" charset="0"/>
              </a:rPr>
              <a:t>4</a:t>
            </a:r>
            <a:r>
              <a:rPr lang="en-US" sz="3600" dirty="0">
                <a:latin typeface="Times New Roman" panose="02020603050405020304" pitchFamily="18" charset="0"/>
                <a:cs typeface="Times New Roman" panose="02020603050405020304" pitchFamily="18" charset="0"/>
              </a:rPr>
              <a:t> “Is it a time for you yourselves to dwell in your paneled houses, while this house lies in ruins?</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7032550"/>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BED3008C-57BF-B2A9-56B2-B06386FB7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425039" y="714377"/>
            <a:ext cx="9369631" cy="5386090"/>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Recommit ourselves to God</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Haggai 1:12 (ESV) </a:t>
            </a:r>
          </a:p>
          <a:p>
            <a:pPr algn="ctr"/>
            <a:r>
              <a:rPr lang="en-US" sz="3600" baseline="30000" dirty="0">
                <a:latin typeface="Times New Roman" panose="02020603050405020304" pitchFamily="18" charset="0"/>
                <a:cs typeface="Times New Roman" panose="02020603050405020304" pitchFamily="18" charset="0"/>
              </a:rPr>
              <a:t>12</a:t>
            </a:r>
            <a:r>
              <a:rPr lang="en-US" sz="3600" dirty="0">
                <a:latin typeface="Times New Roman" panose="02020603050405020304" pitchFamily="18" charset="0"/>
                <a:cs typeface="Times New Roman" panose="02020603050405020304" pitchFamily="18" charset="0"/>
              </a:rPr>
              <a:t> Then Zerubbabel…and Joshua…with all the remnant of the people, obeyed the voice of the LORD their God, and the words of Haggai the prophet…</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5335589"/>
      </p:ext>
    </p:extLst>
  </p:cSld>
  <p:clrMapOvr>
    <a:masterClrMapping/>
  </p:clrMapOvr>
  <mc:AlternateContent xmlns:mc="http://schemas.openxmlformats.org/markup-compatibility/2006">
    <mc:Choice xmlns:p14="http://schemas.microsoft.com/office/powerpoint/2010/main" Requires="p14">
      <p:transition spd="slow" p14:dur="175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BED3008C-57BF-B2A9-56B2-B06386FB7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We can learn from the past but do not live in the past</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Haggai 2:4 (ESV) </a:t>
            </a:r>
          </a:p>
          <a:p>
            <a:pPr algn="ctr"/>
            <a:r>
              <a:rPr lang="en-US" sz="3600" baseline="30000" dirty="0">
                <a:latin typeface="Times New Roman" panose="02020603050405020304" pitchFamily="18" charset="0"/>
                <a:cs typeface="Times New Roman" panose="02020603050405020304" pitchFamily="18" charset="0"/>
              </a:rPr>
              <a:t>4</a:t>
            </a:r>
            <a:r>
              <a:rPr lang="en-US" sz="3600" dirty="0">
                <a:latin typeface="Times New Roman" panose="02020603050405020304" pitchFamily="18" charset="0"/>
                <a:cs typeface="Times New Roman" panose="02020603050405020304" pitchFamily="18" charset="0"/>
              </a:rPr>
              <a:t> Yet now be strong, O Zerubbabel, declares the LORD. Be strong, O Joshua…Be strong, all you people of the land, declares the LORD.</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2021696"/>
      </p:ext>
    </p:extLst>
  </p:cSld>
  <p:clrMapOvr>
    <a:masterClrMapping/>
  </p:clrMapOvr>
  <mc:AlternateContent xmlns:mc="http://schemas.openxmlformats.org/markup-compatibility/2006">
    <mc:Choice xmlns:p14="http://schemas.microsoft.com/office/powerpoint/2010/main" Requires="p14">
      <p:transition spd="slow" p14:dur="1750">
        <p14:ripp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C96B81D6-BCFA-7F03-9E28-D2BCC962A8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425039" y="714377"/>
            <a:ext cx="9369631" cy="5755422"/>
          </a:xfrm>
          <a:prstGeom prst="rect">
            <a:avLst/>
          </a:prstGeom>
          <a:noFill/>
        </p:spPr>
        <p:txBody>
          <a:bodyPr wrap="square" rtlCol="0">
            <a:spAutoFit/>
          </a:bodyPr>
          <a:lstStyle/>
          <a:p>
            <a:pPr algn="ctr"/>
            <a:r>
              <a:rPr lang="en-US" sz="4800" dirty="0">
                <a:latin typeface="Times New Roman" panose="02020603050405020304" pitchFamily="18" charset="0"/>
                <a:cs typeface="Times New Roman" panose="02020603050405020304" pitchFamily="18" charset="0"/>
              </a:rPr>
              <a:t>Four thoughts to take with us:</a:t>
            </a:r>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1) Life management matters.</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2) Recommit our lives to God, if necessary.</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3) Learn from the past but do not live in it.</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4) Encourage each other.</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5754085"/>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5817</TotalTime>
  <Words>369</Words>
  <Application>Microsoft Office PowerPoint</Application>
  <PresentationFormat>Widescreen</PresentationFormat>
  <Paragraphs>39</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Sherry Reeve</dc:creator>
  <cp:lastModifiedBy>Sherry Reeve</cp:lastModifiedBy>
  <cp:revision>240</cp:revision>
  <cp:lastPrinted>2023-08-01T12:43:06Z</cp:lastPrinted>
  <dcterms:created xsi:type="dcterms:W3CDTF">2021-02-03T13:21:17Z</dcterms:created>
  <dcterms:modified xsi:type="dcterms:W3CDTF">2023-08-09T18:07:42Z</dcterms:modified>
</cp:coreProperties>
</file>