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2"/>
  </p:notesMasterIdLst>
  <p:handoutMasterIdLst>
    <p:handoutMasterId r:id="rId13"/>
  </p:handoutMasterIdLst>
  <p:sldIdLst>
    <p:sldId id="493" r:id="rId2"/>
    <p:sldId id="540" r:id="rId3"/>
    <p:sldId id="456" r:id="rId4"/>
    <p:sldId id="538" r:id="rId5"/>
    <p:sldId id="533" r:id="rId6"/>
    <p:sldId id="537" r:id="rId7"/>
    <p:sldId id="539" r:id="rId8"/>
    <p:sldId id="507" r:id="rId9"/>
    <p:sldId id="534" r:id="rId10"/>
    <p:sldId id="535" r:id="rId11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3F52"/>
    <a:srgbClr val="CC3300"/>
    <a:srgbClr val="D7CDC7"/>
    <a:srgbClr val="003366"/>
    <a:srgbClr val="E6E6E6"/>
    <a:srgbClr val="F7F7F7"/>
    <a:srgbClr val="FBD9AB"/>
    <a:srgbClr val="FF9966"/>
    <a:srgbClr val="AEC5D4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03" autoAdjust="0"/>
    <p:restoredTop sz="94635" autoAdjust="0"/>
  </p:normalViewPr>
  <p:slideViewPr>
    <p:cSldViewPr snapToGrid="0">
      <p:cViewPr varScale="1">
        <p:scale>
          <a:sx n="78" d="100"/>
          <a:sy n="78" d="100"/>
        </p:scale>
        <p:origin x="69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4" tIns="46586" rIns="93174" bIns="4658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4" tIns="46586" rIns="93174" bIns="46586" rtlCol="0"/>
          <a:lstStyle>
            <a:lvl1pPr algn="r">
              <a:defRPr sz="1200"/>
            </a:lvl1pPr>
          </a:lstStyle>
          <a:p>
            <a:fld id="{F37528E3-9F54-4201-B3FE-593A2F142EC8}" type="datetimeFigureOut">
              <a:rPr lang="en-US" smtClean="0"/>
              <a:t>9/9/2023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4" tIns="46586" rIns="93174" bIns="4658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4" tIns="46586" rIns="93174" bIns="46586" rtlCol="0" anchor="b"/>
          <a:lstStyle>
            <a:lvl1pPr algn="r">
              <a:defRPr sz="1200"/>
            </a:lvl1pPr>
          </a:lstStyle>
          <a:p>
            <a:fld id="{6B9E8EBB-9B6B-4C44-95AA-BD16F5FD825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92924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258" cy="465292"/>
          </a:xfrm>
          <a:prstGeom prst="rect">
            <a:avLst/>
          </a:prstGeom>
        </p:spPr>
        <p:txBody>
          <a:bodyPr vert="horz" lIns="90416" tIns="45208" rIns="90416" bIns="45208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576" y="0"/>
            <a:ext cx="3038258" cy="465292"/>
          </a:xfrm>
          <a:prstGeom prst="rect">
            <a:avLst/>
          </a:prstGeom>
        </p:spPr>
        <p:txBody>
          <a:bodyPr vert="horz" lIns="90416" tIns="45208" rIns="90416" bIns="45208" rtlCol="0"/>
          <a:lstStyle>
            <a:lvl1pPr algn="r">
              <a:defRPr sz="1200"/>
            </a:lvl1pPr>
          </a:lstStyle>
          <a:p>
            <a:fld id="{2CF3F777-73A9-4F14-8A0A-B647773D7808}" type="datetimeFigureOut">
              <a:rPr lang="en-US" smtClean="0"/>
              <a:t>9/9/2023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16" tIns="45208" rIns="90416" bIns="45208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413" y="4473716"/>
            <a:ext cx="5609574" cy="3661028"/>
          </a:xfrm>
          <a:prstGeom prst="rect">
            <a:avLst/>
          </a:prstGeom>
        </p:spPr>
        <p:txBody>
          <a:bodyPr vert="horz" lIns="90416" tIns="45208" rIns="90416" bIns="45208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31108"/>
            <a:ext cx="3038258" cy="465292"/>
          </a:xfrm>
          <a:prstGeom prst="rect">
            <a:avLst/>
          </a:prstGeom>
        </p:spPr>
        <p:txBody>
          <a:bodyPr vert="horz" lIns="90416" tIns="45208" rIns="90416" bIns="45208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576" y="8831108"/>
            <a:ext cx="3038258" cy="465292"/>
          </a:xfrm>
          <a:prstGeom prst="rect">
            <a:avLst/>
          </a:prstGeom>
        </p:spPr>
        <p:txBody>
          <a:bodyPr vert="horz" lIns="90416" tIns="45208" rIns="90416" bIns="45208" rtlCol="0" anchor="b"/>
          <a:lstStyle>
            <a:lvl1pPr algn="r">
              <a:defRPr sz="1200"/>
            </a:lvl1pPr>
          </a:lstStyle>
          <a:p>
            <a:fld id="{38AC88AA-6172-462D-A8FA-0B317310491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405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9/9/2023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08326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9/9/2023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834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9/9/2023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4884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9/9/2023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3014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9/9/2023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15273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9/9/2023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643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9/9/2023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2192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9/9/2023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1999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9/9/2023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9014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9/9/2023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42409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BB3E3403-B6A4-4A5C-8FD2-9D8388F61A8A}" type="datetimeFigureOut">
              <a:rPr lang="en-US" smtClean="0"/>
              <a:t>9/9/2023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07734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BB3E3403-B6A4-4A5C-8FD2-9D8388F61A8A}" type="datetimeFigureOut">
              <a:rPr lang="en-US" smtClean="0"/>
              <a:t>9/9/2023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3778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drawing of a flower&#10;&#10;Description automatically generated">
            <a:extLst>
              <a:ext uri="{FF2B5EF4-FFF2-40B4-BE49-F238E27FC236}">
                <a16:creationId xmlns:a16="http://schemas.microsoft.com/office/drawing/2014/main" id="{5D94BCBC-5651-22BD-C0E4-BD56C492B0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48020EA3-0996-1DEE-B0DB-ACA24BE1B7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500644"/>
              </p:ext>
            </p:extLst>
          </p:nvPr>
        </p:nvGraphicFramePr>
        <p:xfrm>
          <a:off x="3241655" y="17552"/>
          <a:ext cx="5292746" cy="6849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4" imgW="4663440" imgH="6034898" progId="Acrobat.Document.DC">
                  <p:embed/>
                </p:oleObj>
              </mc:Choice>
              <mc:Fallback>
                <p:oleObj name="Acrobat Document" r:id="rId4" imgW="4663440" imgH="603489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41655" y="17552"/>
                        <a:ext cx="5292746" cy="68492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25198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wheel spokes="1"/>
      </p:transition>
    </mc:Choice>
    <mc:Fallback>
      <p:transition spd="slow">
        <p:wheel spokes="1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drawing of a flower&#10;&#10;Description automatically generated">
            <a:extLst>
              <a:ext uri="{FF2B5EF4-FFF2-40B4-BE49-F238E27FC236}">
                <a16:creationId xmlns:a16="http://schemas.microsoft.com/office/drawing/2014/main" id="{BED3008C-57BF-B2A9-56B2-B06386FB76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25039" y="714377"/>
            <a:ext cx="9369631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need to learn the joy of praising our promise keeping God</a:t>
            </a:r>
          </a:p>
          <a:p>
            <a:pPr algn="ctr"/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Joel 2:25 (ESV) </a:t>
            </a:r>
          </a:p>
          <a:p>
            <a:pPr algn="ctr"/>
            <a:r>
              <a:rPr 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I will restore to you’re the years that the swarming locust has eaten…</a:t>
            </a:r>
          </a:p>
          <a:p>
            <a:pPr algn="ctr"/>
            <a:endParaRPr lang="en-US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2021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ipple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drawing of a flower&#10;&#10;Description automatically generated">
            <a:extLst>
              <a:ext uri="{FF2B5EF4-FFF2-40B4-BE49-F238E27FC236}">
                <a16:creationId xmlns:a16="http://schemas.microsoft.com/office/drawing/2014/main" id="{5D94BCBC-5651-22BD-C0E4-BD56C492B0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A poster with a green object&#10;&#10;Description automatically generated">
            <a:extLst>
              <a:ext uri="{FF2B5EF4-FFF2-40B4-BE49-F238E27FC236}">
                <a16:creationId xmlns:a16="http://schemas.microsoft.com/office/drawing/2014/main" id="{997D62B2-70A3-A7F1-06A9-4462CB85E4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8580" y="0"/>
            <a:ext cx="44348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66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14:wheelReverse spokes="1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F1B2B235-2E0F-4037-8300-858E6EB7E4D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</a:blip>
          <a:stretch>
            <a:fillRect/>
          </a:stretch>
        </p:blipFill>
        <p:spPr>
          <a:xfrm rot="299018">
            <a:off x="1" y="3184882"/>
            <a:ext cx="12192000" cy="4002510"/>
          </a:xfrm>
          <a:prstGeom prst="rect">
            <a:avLst/>
          </a:prstGeom>
        </p:spPr>
      </p:pic>
      <p:pic>
        <p:nvPicPr>
          <p:cNvPr id="4" name="Picture 3" descr="A white text on a brown and brown background&#10;&#10;Description automatically generated">
            <a:extLst>
              <a:ext uri="{FF2B5EF4-FFF2-40B4-BE49-F238E27FC236}">
                <a16:creationId xmlns:a16="http://schemas.microsoft.com/office/drawing/2014/main" id="{C36885E7-BC98-53D9-83CE-85A2BE972E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212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drawing of a flower&#10;&#10;Description automatically generated">
            <a:extLst>
              <a:ext uri="{FF2B5EF4-FFF2-40B4-BE49-F238E27FC236}">
                <a16:creationId xmlns:a16="http://schemas.microsoft.com/office/drawing/2014/main" id="{5D94BCBC-5651-22BD-C0E4-BD56C492B0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8476" y="714377"/>
            <a:ext cx="107009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Joel 1:1-3 (ESV) </a:t>
            </a:r>
          </a:p>
          <a:p>
            <a:r>
              <a:rPr 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The word of the LORD that came to Joel, the son of Pethuel:</a:t>
            </a:r>
          </a:p>
          <a:p>
            <a:r>
              <a:rPr 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Hear this, you elders; give ear, all inhabitants of the land! Has such a thing happened in your days, or in the days of your fathers?</a:t>
            </a:r>
          </a:p>
          <a:p>
            <a:r>
              <a:rPr 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Tell your children of it, and let your children tell their children, and their children to another generation.</a:t>
            </a: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4487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dissolve/>
      </p:transition>
    </mc:Choice>
    <mc:Fallback xmlns="">
      <p:transition spd="slow">
        <p:dissolv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drawing of a flower&#10;&#10;Description automatically generated">
            <a:extLst>
              <a:ext uri="{FF2B5EF4-FFF2-40B4-BE49-F238E27FC236}">
                <a16:creationId xmlns:a16="http://schemas.microsoft.com/office/drawing/2014/main" id="{5D94BCBC-5651-22BD-C0E4-BD56C492B0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8476" y="714377"/>
            <a:ext cx="107009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Joel 2:13-14 (ESV) </a:t>
            </a:r>
          </a:p>
          <a:p>
            <a:r>
              <a:rPr 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Put on sackcloth and lament, O priests; wail, O ministers of the altar. Go in, pass the night in sackcloth, O ministers of my God! Because grain offering and drink offering are withheld from the house of your God.</a:t>
            </a:r>
          </a:p>
          <a:p>
            <a:r>
              <a:rPr 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Consecrate a fast; call a solemn assembly. Gather the elders and all the inhabitants of the land to the house of the LORD your God, and cry out to the LORD.</a:t>
            </a: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1887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dissolve/>
      </p:transition>
    </mc:Choice>
    <mc:Fallback xmlns="">
      <p:transition spd="slow">
        <p:dissolv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drawing of a flower&#10;&#10;Description automatically generated">
            <a:extLst>
              <a:ext uri="{FF2B5EF4-FFF2-40B4-BE49-F238E27FC236}">
                <a16:creationId xmlns:a16="http://schemas.microsoft.com/office/drawing/2014/main" id="{99A52053-7C17-BE3E-389B-1D39DA2601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8476" y="714377"/>
            <a:ext cx="10823716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we begin:</a:t>
            </a: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buFont typeface="Arial" pitchFamily="34" charset="0"/>
              <a:buChar char="•"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Joel was a prophet during the reign of King Joash.</a:t>
            </a:r>
          </a:p>
          <a:p>
            <a:pPr marL="457200">
              <a:buFont typeface="Arial" pitchFamily="34" charset="0"/>
              <a:buChar char="•"/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buFont typeface="Arial" pitchFamily="34" charset="0"/>
              <a:buChar char="•"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We may think a small act of sin is no big deal, but it is. Jesus is Lord of our life.</a:t>
            </a:r>
          </a:p>
          <a:p>
            <a:pPr marL="457200">
              <a:buFont typeface="Arial" pitchFamily="34" charset="0"/>
              <a:buChar char="•"/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buFont typeface="Arial" pitchFamily="34" charset="0"/>
              <a:buChar char="•"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phrase “Day of the Lord” is mentioned five times in this book. “Day” can mean a 24-hour day or a period of time or an event.</a:t>
            </a:r>
          </a:p>
          <a:p>
            <a:pPr marL="457200"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defRPr/>
            </a:pPr>
            <a:endParaRPr lang="en-US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46859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fractur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drawing of a flower&#10;&#10;Description automatically generated">
            <a:extLst>
              <a:ext uri="{FF2B5EF4-FFF2-40B4-BE49-F238E27FC236}">
                <a16:creationId xmlns:a16="http://schemas.microsoft.com/office/drawing/2014/main" id="{99A52053-7C17-BE3E-389B-1D39DA2601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8476" y="714377"/>
            <a:ext cx="10823716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look at Joel with applicable thoughts</a:t>
            </a: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buFont typeface="Arial" pitchFamily="34" charset="0"/>
              <a:buChar char="•"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Joel 1:2 tells us that Joel is addressing the leaders and the people.</a:t>
            </a:r>
          </a:p>
          <a:p>
            <a:pPr marL="457200">
              <a:buFont typeface="Arial" pitchFamily="34" charset="0"/>
              <a:buChar char="•"/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buFont typeface="Arial" pitchFamily="34" charset="0"/>
              <a:buChar char="•"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Point: Sin has consequences.</a:t>
            </a:r>
          </a:p>
          <a:p>
            <a:pPr marL="457200">
              <a:buFont typeface="Arial" pitchFamily="34" charset="0"/>
              <a:buChar char="•"/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buFont typeface="Arial" pitchFamily="34" charset="0"/>
              <a:buChar char="•"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Things got so bad the priests called for a “solemn assembly.”</a:t>
            </a:r>
          </a:p>
          <a:p>
            <a:pPr marL="457200"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defRPr/>
            </a:pPr>
            <a:endParaRPr lang="en-US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66222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fractur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drawing of a flower&#10;&#10;Description automatically generated">
            <a:extLst>
              <a:ext uri="{FF2B5EF4-FFF2-40B4-BE49-F238E27FC236}">
                <a16:creationId xmlns:a16="http://schemas.microsoft.com/office/drawing/2014/main" id="{BED3008C-57BF-B2A9-56B2-B06386FB76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25039" y="714377"/>
            <a:ext cx="9369631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steps to dealing with sin</a:t>
            </a:r>
          </a:p>
          <a:p>
            <a:pPr algn="ctr"/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Joel 2:12 (ESV) </a:t>
            </a:r>
          </a:p>
          <a:p>
            <a:pPr algn="ctr"/>
            <a:r>
              <a:rPr 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”Yet even now,” declares the LORD, “return to me with all your heart, with fasting, with weeping, and with mourning;</a:t>
            </a:r>
          </a:p>
          <a:p>
            <a:pPr algn="ctr"/>
            <a:endParaRPr lang="en-US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7032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ipple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drawing of a flower&#10;&#10;Description automatically generated">
            <a:extLst>
              <a:ext uri="{FF2B5EF4-FFF2-40B4-BE49-F238E27FC236}">
                <a16:creationId xmlns:a16="http://schemas.microsoft.com/office/drawing/2014/main" id="{BED3008C-57BF-B2A9-56B2-B06386FB76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25039" y="714377"/>
            <a:ext cx="9369631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character and nature of God</a:t>
            </a:r>
          </a:p>
          <a:p>
            <a:pPr algn="ctr"/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Joel 2:13 (ESV) </a:t>
            </a:r>
          </a:p>
          <a:p>
            <a:pPr algn="ctr"/>
            <a:r>
              <a:rPr 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…for he is gracious and merciful, slow to anger, and abounding in steadfast love; and he relents over disaster.</a:t>
            </a:r>
          </a:p>
          <a:p>
            <a:pPr algn="ctr"/>
            <a:endParaRPr lang="en-US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5335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ipple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6277</TotalTime>
  <Words>393</Words>
  <Application>Microsoft Office PowerPoint</Application>
  <PresentationFormat>Widescreen</PresentationFormat>
  <Paragraphs>38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Gill Sans MT</vt:lpstr>
      <vt:lpstr>Times New Roman</vt:lpstr>
      <vt:lpstr>Parcel</vt:lpstr>
      <vt:lpstr>Adobe Acrobat Document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Sherry Reeve</dc:creator>
  <cp:lastModifiedBy>Sherry Reeve</cp:lastModifiedBy>
  <cp:revision>249</cp:revision>
  <cp:lastPrinted>2023-08-22T17:46:37Z</cp:lastPrinted>
  <dcterms:created xsi:type="dcterms:W3CDTF">2021-02-03T13:21:17Z</dcterms:created>
  <dcterms:modified xsi:type="dcterms:W3CDTF">2023-09-09T13:24:51Z</dcterms:modified>
</cp:coreProperties>
</file>