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9"/>
  </p:notesMasterIdLst>
  <p:handoutMasterIdLst>
    <p:handoutMasterId r:id="rId10"/>
  </p:handoutMasterIdLst>
  <p:sldIdLst>
    <p:sldId id="456" r:id="rId2"/>
    <p:sldId id="493" r:id="rId3"/>
    <p:sldId id="462" r:id="rId4"/>
    <p:sldId id="507" r:id="rId5"/>
    <p:sldId id="520" r:id="rId6"/>
    <p:sldId id="521" r:id="rId7"/>
    <p:sldId id="517" r:id="rId8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3F52"/>
    <a:srgbClr val="CC3300"/>
    <a:srgbClr val="D7CDC7"/>
    <a:srgbClr val="003366"/>
    <a:srgbClr val="E6E6E6"/>
    <a:srgbClr val="F7F7F7"/>
    <a:srgbClr val="FBD9AB"/>
    <a:srgbClr val="FF9966"/>
    <a:srgbClr val="AEC5D4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94635" autoAdjust="0"/>
  </p:normalViewPr>
  <p:slideViewPr>
    <p:cSldViewPr snapToGrid="0">
      <p:cViewPr varScale="1">
        <p:scale>
          <a:sx n="81" d="100"/>
          <a:sy n="81" d="100"/>
        </p:scale>
        <p:origin x="63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4" tIns="46586" rIns="93174" bIns="4658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4" tIns="46586" rIns="93174" bIns="46586" rtlCol="0"/>
          <a:lstStyle>
            <a:lvl1pPr algn="r">
              <a:defRPr sz="1200"/>
            </a:lvl1pPr>
          </a:lstStyle>
          <a:p>
            <a:fld id="{F37528E3-9F54-4201-B3FE-593A2F142EC8}" type="datetimeFigureOut">
              <a:rPr lang="en-US" smtClean="0"/>
              <a:t>6/1/2023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4" tIns="46586" rIns="93174" bIns="4658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4" tIns="46586" rIns="93174" bIns="46586" rtlCol="0" anchor="b"/>
          <a:lstStyle>
            <a:lvl1pPr algn="r">
              <a:defRPr sz="1200"/>
            </a:lvl1pPr>
          </a:lstStyle>
          <a:p>
            <a:fld id="{6B9E8EBB-9B6B-4C44-95AA-BD16F5FD825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924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576" y="0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/>
          <a:lstStyle>
            <a:lvl1pPr algn="r">
              <a:defRPr sz="1200"/>
            </a:lvl1pPr>
          </a:lstStyle>
          <a:p>
            <a:fld id="{2CF3F777-73A9-4F14-8A0A-B647773D7808}" type="datetimeFigureOut">
              <a:rPr lang="en-US" smtClean="0"/>
              <a:t>6/1/2023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416" tIns="45208" rIns="90416" bIns="45208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413" y="4473716"/>
            <a:ext cx="5609574" cy="3661028"/>
          </a:xfrm>
          <a:prstGeom prst="rect">
            <a:avLst/>
          </a:prstGeom>
        </p:spPr>
        <p:txBody>
          <a:bodyPr vert="horz" lIns="90416" tIns="45208" rIns="90416" bIns="4520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31108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576" y="8831108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 anchor="b"/>
          <a:lstStyle>
            <a:lvl1pPr algn="r">
              <a:defRPr sz="1200"/>
            </a:lvl1pPr>
          </a:lstStyle>
          <a:p>
            <a:fld id="{38AC88AA-6172-462D-A8FA-0B31731049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405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8326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834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884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014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5273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6/1/2023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643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192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999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9014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6/1/2023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240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B3E3403-B6A4-4A5C-8FD2-9D8388F61A8A}" type="datetimeFigureOut">
              <a:rPr lang="en-US" smtClean="0"/>
              <a:t>6/1/2023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773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B3E3403-B6A4-4A5C-8FD2-9D8388F61A8A}" type="datetimeFigureOut">
              <a:rPr lang="en-US" smtClean="0"/>
              <a:t>6/1/2023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778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1B2B235-2E0F-4037-8300-858E6EB7E4D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5000"/>
          </a:blip>
          <a:stretch>
            <a:fillRect/>
          </a:stretch>
        </p:blipFill>
        <p:spPr>
          <a:xfrm rot="299018">
            <a:off x="1" y="3184882"/>
            <a:ext cx="12192000" cy="4002510"/>
          </a:xfrm>
          <a:prstGeom prst="rect">
            <a:avLst/>
          </a:prstGeom>
        </p:spPr>
      </p:pic>
      <p:pic>
        <p:nvPicPr>
          <p:cNvPr id="3" name="Picture 2" descr="A close up of a building&#10;&#10;Description automatically generated with low confidence">
            <a:extLst>
              <a:ext uri="{FF2B5EF4-FFF2-40B4-BE49-F238E27FC236}">
                <a16:creationId xmlns:a16="http://schemas.microsoft.com/office/drawing/2014/main" id="{67900E7E-0FEB-B794-C8E0-8912E2646C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212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uilding, old, arch, colonnade&#10;&#10;Description automatically generated">
            <a:extLst>
              <a:ext uri="{FF2B5EF4-FFF2-40B4-BE49-F238E27FC236}">
                <a16:creationId xmlns:a16="http://schemas.microsoft.com/office/drawing/2014/main" id="{7B6A8A2B-D1A9-9CBB-CCCA-2F1D467739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70095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Romans 15:1-3 (ESV) </a:t>
            </a:r>
          </a:p>
          <a:p>
            <a:r>
              <a:rPr lang="en-US" sz="36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We who are strong have an obligation to bear with the failings of the weak, and not to please ourselves.</a:t>
            </a:r>
          </a:p>
          <a:p>
            <a:r>
              <a:rPr lang="en-US" sz="36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Let each of us please his neighbor for his good, to build him up. </a:t>
            </a:r>
          </a:p>
          <a:p>
            <a:r>
              <a:rPr lang="en-US" sz="36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For Christ did not please himself, but as it is written, “The reproaches of those who reproached you fell on me.”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198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dissolve/>
      </p:transition>
    </mc:Choice>
    <mc:Fallback xmlns="">
      <p:transition spd="slow">
        <p:dissolv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uilding, old, arch, colonnade&#10;&#10;Description automatically generated">
            <a:extLst>
              <a:ext uri="{FF2B5EF4-FFF2-40B4-BE49-F238E27FC236}">
                <a16:creationId xmlns:a16="http://schemas.microsoft.com/office/drawing/2014/main" id="{2485C2BA-A7A0-D9AB-CAAD-93A31BCBB5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82371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we begin:</a:t>
            </a: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We will look at one final point on how to handle differences over things “not expressly forbidden in Scripture.”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We will also look at Romans 16 and see some practical things for us to take with us.</a:t>
            </a:r>
          </a:p>
          <a:p>
            <a:pPr marL="457200">
              <a:defRPr/>
            </a:pPr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defRPr/>
            </a:pPr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defRPr/>
            </a:pPr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57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750">
        <p15:prstTrans prst="fractur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uilding, old, arch, colonnade&#10;&#10;Description automatically generated">
            <a:extLst>
              <a:ext uri="{FF2B5EF4-FFF2-40B4-BE49-F238E27FC236}">
                <a16:creationId xmlns:a16="http://schemas.microsoft.com/office/drawing/2014/main" id="{8D453B49-9E04-8DE5-E609-8C108BF9C2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Take the high road no matter what someone does or says</a:t>
            </a:r>
          </a:p>
          <a:p>
            <a:pPr algn="ctr"/>
            <a:endParaRPr 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Romans 15:1 (ESV) </a:t>
            </a:r>
            <a:b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We who are strong have an obligation to bear with the failings of the weak, and not to please ourselves.</a:t>
            </a:r>
          </a:p>
          <a:p>
            <a:pPr algn="ctr"/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032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uilding, old, arch, colonnade&#10;&#10;Description automatically generated">
            <a:extLst>
              <a:ext uri="{FF2B5EF4-FFF2-40B4-BE49-F238E27FC236}">
                <a16:creationId xmlns:a16="http://schemas.microsoft.com/office/drawing/2014/main" id="{8D453B49-9E04-8DE5-E609-8C108BF9C2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need each other</a:t>
            </a:r>
          </a:p>
          <a:p>
            <a:pPr algn="ctr"/>
            <a:endParaRPr 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Romans 16:1 (ESV) </a:t>
            </a:r>
            <a:b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I commend to you our sister Phoebe, a servant of the church at Cenchreae.</a:t>
            </a:r>
          </a:p>
          <a:p>
            <a:pPr algn="ctr"/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9489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uilding, old, arch, colonnade&#10;&#10;Description automatically generated">
            <a:extLst>
              <a:ext uri="{FF2B5EF4-FFF2-40B4-BE49-F238E27FC236}">
                <a16:creationId xmlns:a16="http://schemas.microsoft.com/office/drawing/2014/main" id="{2485C2BA-A7A0-D9AB-CAAD-93A31BCBB5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857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9049" y="450427"/>
            <a:ext cx="1082371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Applications for our life from Romans 16:</a:t>
            </a: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God wants us serving, whatever the capacity might be.</a:t>
            </a: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We are to give everyone an avenue to serve.</a:t>
            </a: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We need to help those who are serving.</a:t>
            </a: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We are all different when it comes to serving.</a:t>
            </a: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 Our faith will be tested, and our response is key.</a:t>
            </a:r>
          </a:p>
        </p:txBody>
      </p:sp>
    </p:spTree>
    <p:extLst>
      <p:ext uri="{BB962C8B-B14F-4D97-AF65-F5344CB8AC3E}">
        <p14:creationId xmlns:p14="http://schemas.microsoft.com/office/powerpoint/2010/main" val="8280181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750">
        <p15:prstTrans prst="fractur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uilding, old, arch, colonnade&#10;&#10;Description automatically generated">
            <a:extLst>
              <a:ext uri="{FF2B5EF4-FFF2-40B4-BE49-F238E27FC236}">
                <a16:creationId xmlns:a16="http://schemas.microsoft.com/office/drawing/2014/main" id="{8D453B49-9E04-8DE5-E609-8C108BF9C2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 on guard for troublemakers</a:t>
            </a:r>
          </a:p>
          <a:p>
            <a:pPr algn="ctr"/>
            <a:endParaRPr 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Romans 16:17 (ESV) </a:t>
            </a:r>
            <a:b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  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appeal to you, brothers, to watch out for those who cause divisions and create obstacles contrary to the doctrine that you have been taught; avoid them. </a:t>
            </a:r>
          </a:p>
        </p:txBody>
      </p:sp>
    </p:spTree>
    <p:extLst>
      <p:ext uri="{BB962C8B-B14F-4D97-AF65-F5344CB8AC3E}">
        <p14:creationId xmlns:p14="http://schemas.microsoft.com/office/powerpoint/2010/main" val="3897066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5150</TotalTime>
  <Words>297</Words>
  <Application>Microsoft Office PowerPoint</Application>
  <PresentationFormat>Widescreen</PresentationFormat>
  <Paragraphs>33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Gill Sans MT</vt:lpstr>
      <vt:lpstr>Times New Roman</vt:lpstr>
      <vt:lpstr>Parcel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Sherry Reeve</dc:creator>
  <cp:lastModifiedBy>Sherry Reeve</cp:lastModifiedBy>
  <cp:revision>224</cp:revision>
  <cp:lastPrinted>2023-06-01T12:37:18Z</cp:lastPrinted>
  <dcterms:created xsi:type="dcterms:W3CDTF">2021-02-03T13:21:17Z</dcterms:created>
  <dcterms:modified xsi:type="dcterms:W3CDTF">2023-06-01T12:44:13Z</dcterms:modified>
</cp:coreProperties>
</file>