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1"/>
  </p:notesMasterIdLst>
  <p:handoutMasterIdLst>
    <p:handoutMasterId r:id="rId12"/>
  </p:handoutMasterIdLst>
  <p:sldIdLst>
    <p:sldId id="456" r:id="rId2"/>
    <p:sldId id="493" r:id="rId3"/>
    <p:sldId id="516" r:id="rId4"/>
    <p:sldId id="462" r:id="rId5"/>
    <p:sldId id="507" r:id="rId6"/>
    <p:sldId id="520" r:id="rId7"/>
    <p:sldId id="521" r:id="rId8"/>
    <p:sldId id="517" r:id="rId9"/>
    <p:sldId id="519" r:id="rId10"/>
  </p:sldIdLst>
  <p:sldSz cx="12192000" cy="68580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3F52"/>
    <a:srgbClr val="CC3300"/>
    <a:srgbClr val="D7CDC7"/>
    <a:srgbClr val="003366"/>
    <a:srgbClr val="E6E6E6"/>
    <a:srgbClr val="F7F7F7"/>
    <a:srgbClr val="FBD9AB"/>
    <a:srgbClr val="FF9966"/>
    <a:srgbClr val="AEC5D4"/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94635" autoAdjust="0"/>
  </p:normalViewPr>
  <p:slideViewPr>
    <p:cSldViewPr snapToGrid="0">
      <p:cViewPr varScale="1">
        <p:scale>
          <a:sx n="81" d="100"/>
          <a:sy n="81" d="100"/>
        </p:scale>
        <p:origin x="63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4" tIns="46586" rIns="93174" bIns="46586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4" tIns="46586" rIns="93174" bIns="46586" rtlCol="0"/>
          <a:lstStyle>
            <a:lvl1pPr algn="r">
              <a:defRPr sz="1200"/>
            </a:lvl1pPr>
          </a:lstStyle>
          <a:p>
            <a:fld id="{F37528E3-9F54-4201-B3FE-593A2F142EC8}" type="datetimeFigureOut">
              <a:rPr lang="en-US" smtClean="0"/>
              <a:t>5/25/2023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4" tIns="46586" rIns="93174" bIns="46586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4" tIns="46586" rIns="93174" bIns="46586" rtlCol="0" anchor="b"/>
          <a:lstStyle>
            <a:lvl1pPr algn="r">
              <a:defRPr sz="1200"/>
            </a:lvl1pPr>
          </a:lstStyle>
          <a:p>
            <a:fld id="{6B9E8EBB-9B6B-4C44-95AA-BD16F5FD825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924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8258" cy="465292"/>
          </a:xfrm>
          <a:prstGeom prst="rect">
            <a:avLst/>
          </a:prstGeom>
        </p:spPr>
        <p:txBody>
          <a:bodyPr vert="horz" lIns="90416" tIns="45208" rIns="90416" bIns="45208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576" y="0"/>
            <a:ext cx="3038258" cy="465292"/>
          </a:xfrm>
          <a:prstGeom prst="rect">
            <a:avLst/>
          </a:prstGeom>
        </p:spPr>
        <p:txBody>
          <a:bodyPr vert="horz" lIns="90416" tIns="45208" rIns="90416" bIns="45208" rtlCol="0"/>
          <a:lstStyle>
            <a:lvl1pPr algn="r">
              <a:defRPr sz="1200"/>
            </a:lvl1pPr>
          </a:lstStyle>
          <a:p>
            <a:fld id="{2CF3F777-73A9-4F14-8A0A-B647773D7808}" type="datetimeFigureOut">
              <a:rPr lang="en-US" smtClean="0"/>
              <a:t>5/25/2023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416" tIns="45208" rIns="90416" bIns="45208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413" y="4473716"/>
            <a:ext cx="5609574" cy="3661028"/>
          </a:xfrm>
          <a:prstGeom prst="rect">
            <a:avLst/>
          </a:prstGeom>
        </p:spPr>
        <p:txBody>
          <a:bodyPr vert="horz" lIns="90416" tIns="45208" rIns="90416" bIns="45208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31108"/>
            <a:ext cx="3038258" cy="465292"/>
          </a:xfrm>
          <a:prstGeom prst="rect">
            <a:avLst/>
          </a:prstGeom>
        </p:spPr>
        <p:txBody>
          <a:bodyPr vert="horz" lIns="90416" tIns="45208" rIns="90416" bIns="45208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576" y="8831108"/>
            <a:ext cx="3038258" cy="465292"/>
          </a:xfrm>
          <a:prstGeom prst="rect">
            <a:avLst/>
          </a:prstGeom>
        </p:spPr>
        <p:txBody>
          <a:bodyPr vert="horz" lIns="90416" tIns="45208" rIns="90416" bIns="45208" rtlCol="0" anchor="b"/>
          <a:lstStyle>
            <a:lvl1pPr algn="r">
              <a:defRPr sz="1200"/>
            </a:lvl1pPr>
          </a:lstStyle>
          <a:p>
            <a:fld id="{38AC88AA-6172-462D-A8FA-0B31731049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5405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5/25/2023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08326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5/25/2023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5834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5/25/2023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884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5/25/2023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3014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5/25/2023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15273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5/25/2023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7643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5/25/2023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2192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5/25/2023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1999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5/25/2023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90146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5/25/2023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4240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BB3E3403-B6A4-4A5C-8FD2-9D8388F61A8A}" type="datetimeFigureOut">
              <a:rPr lang="en-US" smtClean="0"/>
              <a:t>5/25/2023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0773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BB3E3403-B6A4-4A5C-8FD2-9D8388F61A8A}" type="datetimeFigureOut">
              <a:rPr lang="en-US" smtClean="0"/>
              <a:t>5/25/2023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3778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F1B2B235-2E0F-4037-8300-858E6EB7E4D0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35000"/>
          </a:blip>
          <a:stretch>
            <a:fillRect/>
          </a:stretch>
        </p:blipFill>
        <p:spPr>
          <a:xfrm rot="299018">
            <a:off x="1" y="3184882"/>
            <a:ext cx="12192000" cy="4002510"/>
          </a:xfrm>
          <a:prstGeom prst="rect">
            <a:avLst/>
          </a:prstGeom>
        </p:spPr>
      </p:pic>
      <p:pic>
        <p:nvPicPr>
          <p:cNvPr id="4" name="Picture 3" descr="A close up of a building&#10;&#10;Description automatically generated with low confidence">
            <a:extLst>
              <a:ext uri="{FF2B5EF4-FFF2-40B4-BE49-F238E27FC236}">
                <a16:creationId xmlns:a16="http://schemas.microsoft.com/office/drawing/2014/main" id="{657C8161-49F0-C266-1927-FB67FB64A3B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4212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building, old, arch, colonnade&#10;&#10;Description automatically generated">
            <a:extLst>
              <a:ext uri="{FF2B5EF4-FFF2-40B4-BE49-F238E27FC236}">
                <a16:creationId xmlns:a16="http://schemas.microsoft.com/office/drawing/2014/main" id="{7B6A8A2B-D1A9-9CBB-CCCA-2F1D467739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8476" y="714377"/>
            <a:ext cx="10700951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Romans 14:1-3 (ESV) </a:t>
            </a:r>
          </a:p>
          <a:p>
            <a:r>
              <a:rPr lang="en-US" sz="3600" baseline="30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As for one who is weak in faith, welcome him, but to quarrel over opinions.</a:t>
            </a:r>
          </a:p>
          <a:p>
            <a:r>
              <a:rPr lang="en-US" sz="3600" baseline="30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One person believes he may eat anything, while the weak person eats only vegetables. </a:t>
            </a:r>
          </a:p>
          <a:p>
            <a:r>
              <a:rPr lang="en-US" sz="3600" baseline="30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Let not the one who eats despise the one who abstains, and let not the one who abstains pass judgment on the one who eats, for God has welcomed him.</a:t>
            </a: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5198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dissolve/>
      </p:transition>
    </mc:Choice>
    <mc:Fallback xmlns="">
      <p:transition spd="slow">
        <p:dissolv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building, old, arch, colonnade&#10;&#10;Description automatically generated">
            <a:extLst>
              <a:ext uri="{FF2B5EF4-FFF2-40B4-BE49-F238E27FC236}">
                <a16:creationId xmlns:a16="http://schemas.microsoft.com/office/drawing/2014/main" id="{7B6A8A2B-D1A9-9CBB-CCCA-2F1D467739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8476" y="714377"/>
            <a:ext cx="1070095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Romans 15:13-14 (ESV) </a:t>
            </a:r>
          </a:p>
          <a:p>
            <a:r>
              <a:rPr lang="en-US" sz="3600" baseline="30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Therefore let us not pass judgment on one another any longer, but rather decide never to put a stumbling block or hindrance in the way of a brother.</a:t>
            </a:r>
          </a:p>
          <a:p>
            <a:r>
              <a:rPr lang="en-US" sz="3600" baseline="30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I know and am persuaded in the Lord Jesus that nothing is unclean in itself, but it is unclean for anyone who thinks it unclean. </a:t>
            </a: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9207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dissolve/>
      </p:transition>
    </mc:Choice>
    <mc:Fallback xmlns="">
      <p:transition spd="slow">
        <p:dissolv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building, old, arch, colonnade&#10;&#10;Description automatically generated">
            <a:extLst>
              <a:ext uri="{FF2B5EF4-FFF2-40B4-BE49-F238E27FC236}">
                <a16:creationId xmlns:a16="http://schemas.microsoft.com/office/drawing/2014/main" id="{2485C2BA-A7A0-D9AB-CAAD-93A31BCBB5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8476" y="714377"/>
            <a:ext cx="10823716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 we begin:</a:t>
            </a:r>
          </a:p>
          <a:p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buFont typeface="Arial" pitchFamily="34" charset="0"/>
              <a:buChar char="•"/>
              <a:defRPr/>
            </a:pPr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We may have dealt with “list makers.” </a:t>
            </a:r>
          </a:p>
          <a:p>
            <a:pPr marL="457200">
              <a:buFont typeface="Arial" pitchFamily="34" charset="0"/>
              <a:buChar char="•"/>
              <a:defRPr/>
            </a:pPr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buFont typeface="Arial" pitchFamily="34" charset="0"/>
              <a:buChar char="•"/>
              <a:defRPr/>
            </a:pPr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Even in churches some criticize and point fingers.</a:t>
            </a:r>
          </a:p>
          <a:p>
            <a:pPr marL="457200">
              <a:buFont typeface="Arial" pitchFamily="34" charset="0"/>
              <a:buChar char="•"/>
              <a:defRPr/>
            </a:pPr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buFont typeface="Arial" pitchFamily="34" charset="0"/>
              <a:buChar char="•"/>
              <a:defRPr/>
            </a:pPr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Rom. 14 addresses both the more and less mature.</a:t>
            </a:r>
          </a:p>
          <a:p>
            <a:pPr marL="457200">
              <a:buFont typeface="Arial" pitchFamily="34" charset="0"/>
              <a:buChar char="•"/>
              <a:defRPr/>
            </a:pPr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buFont typeface="Arial" pitchFamily="34" charset="0"/>
              <a:buChar char="•"/>
              <a:defRPr/>
            </a:pPr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Our freedom in Christ is never a reason to sin.</a:t>
            </a:r>
          </a:p>
          <a:p>
            <a:pPr marL="457200">
              <a:defRPr/>
            </a:pPr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defRPr/>
            </a:pPr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defRPr/>
            </a:pPr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657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750">
        <p15:prstTrans prst="fracture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building, old, arch, colonnade&#10;&#10;Description automatically generated">
            <a:extLst>
              <a:ext uri="{FF2B5EF4-FFF2-40B4-BE49-F238E27FC236}">
                <a16:creationId xmlns:a16="http://schemas.microsoft.com/office/drawing/2014/main" id="{8D453B49-9E04-8DE5-E609-8C108BF9C2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5039" y="714377"/>
            <a:ext cx="9369631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need to cut others some slack</a:t>
            </a:r>
          </a:p>
          <a:p>
            <a:pPr algn="ctr"/>
            <a:endParaRPr lang="en-US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Romans 14:3 (ESV) </a:t>
            </a:r>
            <a:b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aseline="30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Let not the one who eats despise the one who abstains, and let not the one who abstains pass judgment on the one who eats, for God has welcomed him.</a:t>
            </a:r>
          </a:p>
          <a:p>
            <a:pPr algn="ctr"/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7032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ipple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building, old, arch, colonnade&#10;&#10;Description automatically generated">
            <a:extLst>
              <a:ext uri="{FF2B5EF4-FFF2-40B4-BE49-F238E27FC236}">
                <a16:creationId xmlns:a16="http://schemas.microsoft.com/office/drawing/2014/main" id="{8D453B49-9E04-8DE5-E609-8C108BF9C2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5039" y="714377"/>
            <a:ext cx="9369631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Allow people to come to their own conclusions before the Lord</a:t>
            </a:r>
          </a:p>
          <a:p>
            <a:pPr algn="ctr"/>
            <a:endParaRPr lang="en-US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Romans 14:12 (ESV) </a:t>
            </a:r>
            <a:b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aseline="30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So then each of us will give an account of himself to God.</a:t>
            </a:r>
          </a:p>
          <a:p>
            <a:pPr algn="ctr"/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94895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rippl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building, old, arch, colonnade&#10;&#10;Description automatically generated">
            <a:extLst>
              <a:ext uri="{FF2B5EF4-FFF2-40B4-BE49-F238E27FC236}">
                <a16:creationId xmlns:a16="http://schemas.microsoft.com/office/drawing/2014/main" id="{2485C2BA-A7A0-D9AB-CAAD-93A31BCBB5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857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69049" y="450427"/>
            <a:ext cx="10823716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Chuck Swindoll – Why we are not qualified to judge:</a:t>
            </a:r>
          </a:p>
          <a:p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We do not know all the facts.</a:t>
            </a:r>
          </a:p>
          <a:p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We are unable to read motives.</a:t>
            </a:r>
          </a:p>
          <a:p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We are not totally objective.</a:t>
            </a:r>
          </a:p>
          <a:p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4) We live with blind spots.</a:t>
            </a:r>
          </a:p>
          <a:p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5) We are imperfect and inconsistent</a:t>
            </a:r>
          </a:p>
        </p:txBody>
      </p:sp>
    </p:spTree>
    <p:extLst>
      <p:ext uri="{BB962C8B-B14F-4D97-AF65-F5344CB8AC3E}">
        <p14:creationId xmlns:p14="http://schemas.microsoft.com/office/powerpoint/2010/main" val="82801819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750">
        <p15:prstTrans prst="fracture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building, old, arch, colonnade&#10;&#10;Description automatically generated">
            <a:extLst>
              <a:ext uri="{FF2B5EF4-FFF2-40B4-BE49-F238E27FC236}">
                <a16:creationId xmlns:a16="http://schemas.microsoft.com/office/drawing/2014/main" id="{8D453B49-9E04-8DE5-E609-8C108BF9C2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5039" y="714377"/>
            <a:ext cx="9369631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must consider others</a:t>
            </a:r>
          </a:p>
          <a:p>
            <a:pPr algn="ctr"/>
            <a:endParaRPr lang="en-US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Romans 14:17 (ESV) </a:t>
            </a:r>
            <a:b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aseline="30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  </a:t>
            </a:r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the kingdom of God is not a matter of eating and drinking but of righteousness and peace and joy in the Holy Spirit. </a:t>
            </a:r>
          </a:p>
        </p:txBody>
      </p:sp>
    </p:spTree>
    <p:extLst>
      <p:ext uri="{BB962C8B-B14F-4D97-AF65-F5344CB8AC3E}">
        <p14:creationId xmlns:p14="http://schemas.microsoft.com/office/powerpoint/2010/main" val="3897066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ipple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building, old, arch, colonnade&#10;&#10;Description automatically generated">
            <a:extLst>
              <a:ext uri="{FF2B5EF4-FFF2-40B4-BE49-F238E27FC236}">
                <a16:creationId xmlns:a16="http://schemas.microsoft.com/office/drawing/2014/main" id="{2485C2BA-A7A0-D9AB-CAAD-93A31BCBB5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8476" y="714377"/>
            <a:ext cx="1082371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Three keys words found in Rom. 14:17:</a:t>
            </a:r>
          </a:p>
          <a:p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Righteousness. Be people of integrity, trust, and reliability. Honor God in how we act, feel, and think.</a:t>
            </a:r>
          </a:p>
          <a:p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Peace. Work to be at peace with fellow believers.</a:t>
            </a:r>
          </a:p>
          <a:p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Joy. We realize God is in control. Consider others, and enjoy the freedom in Christ that is proper.</a:t>
            </a:r>
          </a:p>
        </p:txBody>
      </p:sp>
    </p:spTree>
    <p:extLst>
      <p:ext uri="{BB962C8B-B14F-4D97-AF65-F5344CB8AC3E}">
        <p14:creationId xmlns:p14="http://schemas.microsoft.com/office/powerpoint/2010/main" val="5408476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750">
        <p15:prstTrans prst="fracture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5115</TotalTime>
  <Words>427</Words>
  <Application>Microsoft Office PowerPoint</Application>
  <PresentationFormat>Widescreen</PresentationFormat>
  <Paragraphs>47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Gill Sans MT</vt:lpstr>
      <vt:lpstr>Times New Roman</vt:lpstr>
      <vt:lpstr>Parcel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Sherry Reeve</dc:creator>
  <cp:lastModifiedBy>Sherry Reeve</cp:lastModifiedBy>
  <cp:revision>222</cp:revision>
  <cp:lastPrinted>2023-05-25T14:17:24Z</cp:lastPrinted>
  <dcterms:created xsi:type="dcterms:W3CDTF">2021-02-03T13:21:17Z</dcterms:created>
  <dcterms:modified xsi:type="dcterms:W3CDTF">2023-05-25T14:17:58Z</dcterms:modified>
</cp:coreProperties>
</file>