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10"/>
  </p:notesMasterIdLst>
  <p:handoutMasterIdLst>
    <p:handoutMasterId r:id="rId11"/>
  </p:handoutMasterIdLst>
  <p:sldIdLst>
    <p:sldId id="456" r:id="rId2"/>
    <p:sldId id="493" r:id="rId3"/>
    <p:sldId id="516" r:id="rId4"/>
    <p:sldId id="462" r:id="rId5"/>
    <p:sldId id="507" r:id="rId6"/>
    <p:sldId id="520" r:id="rId7"/>
    <p:sldId id="517" r:id="rId8"/>
    <p:sldId id="519" r:id="rId9"/>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3F52"/>
    <a:srgbClr val="CC3300"/>
    <a:srgbClr val="D7CDC7"/>
    <a:srgbClr val="003366"/>
    <a:srgbClr val="E6E6E6"/>
    <a:srgbClr val="F7F7F7"/>
    <a:srgbClr val="FBD9AB"/>
    <a:srgbClr val="FF9966"/>
    <a:srgbClr val="AEC5D4"/>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03" autoAdjust="0"/>
    <p:restoredTop sz="94635" autoAdjust="0"/>
  </p:normalViewPr>
  <p:slideViewPr>
    <p:cSldViewPr snapToGrid="0">
      <p:cViewPr varScale="1">
        <p:scale>
          <a:sx n="81" d="100"/>
          <a:sy n="81" d="100"/>
        </p:scale>
        <p:origin x="63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4" tIns="46586" rIns="93174" bIns="46586"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4" tIns="46586" rIns="93174" bIns="46586" rtlCol="0"/>
          <a:lstStyle>
            <a:lvl1pPr algn="r">
              <a:defRPr sz="1200"/>
            </a:lvl1pPr>
          </a:lstStyle>
          <a:p>
            <a:fld id="{F37528E3-9F54-4201-B3FE-593A2F142EC8}" type="datetimeFigureOut">
              <a:rPr lang="en-US" smtClean="0"/>
              <a:t>5/17/2023</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4" tIns="46586" rIns="93174" bIns="46586"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4" tIns="46586" rIns="93174" bIns="46586" rtlCol="0" anchor="b"/>
          <a:lstStyle>
            <a:lvl1pPr algn="r">
              <a:defRPr sz="1200"/>
            </a:lvl1pPr>
          </a:lstStyle>
          <a:p>
            <a:fld id="{6B9E8EBB-9B6B-4C44-95AA-BD16F5FD8250}" type="slidenum">
              <a:rPr lang="en-US" smtClean="0"/>
              <a:t>‹#›</a:t>
            </a:fld>
            <a:endParaRPr lang="en-US" dirty="0"/>
          </a:p>
        </p:txBody>
      </p:sp>
    </p:spTree>
    <p:extLst>
      <p:ext uri="{BB962C8B-B14F-4D97-AF65-F5344CB8AC3E}">
        <p14:creationId xmlns:p14="http://schemas.microsoft.com/office/powerpoint/2010/main" val="5692924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258" cy="465292"/>
          </a:xfrm>
          <a:prstGeom prst="rect">
            <a:avLst/>
          </a:prstGeom>
        </p:spPr>
        <p:txBody>
          <a:bodyPr vert="horz" lIns="90416" tIns="45208" rIns="90416" bIns="45208" rtlCol="0"/>
          <a:lstStyle>
            <a:lvl1pPr algn="l">
              <a:defRPr sz="1200"/>
            </a:lvl1pPr>
          </a:lstStyle>
          <a:p>
            <a:endParaRPr lang="en-US" dirty="0"/>
          </a:p>
        </p:txBody>
      </p:sp>
      <p:sp>
        <p:nvSpPr>
          <p:cNvPr id="3" name="Date Placeholder 2"/>
          <p:cNvSpPr>
            <a:spLocks noGrp="1"/>
          </p:cNvSpPr>
          <p:nvPr>
            <p:ph type="dt" idx="1"/>
          </p:nvPr>
        </p:nvSpPr>
        <p:spPr>
          <a:xfrm>
            <a:off x="3970576" y="0"/>
            <a:ext cx="3038258" cy="465292"/>
          </a:xfrm>
          <a:prstGeom prst="rect">
            <a:avLst/>
          </a:prstGeom>
        </p:spPr>
        <p:txBody>
          <a:bodyPr vert="horz" lIns="90416" tIns="45208" rIns="90416" bIns="45208" rtlCol="0"/>
          <a:lstStyle>
            <a:lvl1pPr algn="r">
              <a:defRPr sz="1200"/>
            </a:lvl1pPr>
          </a:lstStyle>
          <a:p>
            <a:fld id="{2CF3F777-73A9-4F14-8A0A-B647773D7808}" type="datetimeFigureOut">
              <a:rPr lang="en-US" smtClean="0"/>
              <a:t>5/17/2023</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0416" tIns="45208" rIns="90416" bIns="45208" rtlCol="0" anchor="ctr"/>
          <a:lstStyle/>
          <a:p>
            <a:endParaRPr lang="en-US" dirty="0"/>
          </a:p>
        </p:txBody>
      </p:sp>
      <p:sp>
        <p:nvSpPr>
          <p:cNvPr id="5" name="Notes Placeholder 4"/>
          <p:cNvSpPr>
            <a:spLocks noGrp="1"/>
          </p:cNvSpPr>
          <p:nvPr>
            <p:ph type="body" sz="quarter" idx="3"/>
          </p:nvPr>
        </p:nvSpPr>
        <p:spPr>
          <a:xfrm>
            <a:off x="700413" y="4473716"/>
            <a:ext cx="5609574" cy="3661028"/>
          </a:xfrm>
          <a:prstGeom prst="rect">
            <a:avLst/>
          </a:prstGeom>
        </p:spPr>
        <p:txBody>
          <a:bodyPr vert="horz" lIns="90416" tIns="45208" rIns="90416" bIns="4520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31108"/>
            <a:ext cx="3038258" cy="465292"/>
          </a:xfrm>
          <a:prstGeom prst="rect">
            <a:avLst/>
          </a:prstGeom>
        </p:spPr>
        <p:txBody>
          <a:bodyPr vert="horz" lIns="90416" tIns="45208" rIns="90416" bIns="45208"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576" y="8831108"/>
            <a:ext cx="3038258" cy="465292"/>
          </a:xfrm>
          <a:prstGeom prst="rect">
            <a:avLst/>
          </a:prstGeom>
        </p:spPr>
        <p:txBody>
          <a:bodyPr vert="horz" lIns="90416" tIns="45208" rIns="90416" bIns="45208" rtlCol="0" anchor="b"/>
          <a:lstStyle>
            <a:lvl1pPr algn="r">
              <a:defRPr sz="1200"/>
            </a:lvl1pPr>
          </a:lstStyle>
          <a:p>
            <a:fld id="{38AC88AA-6172-462D-A8FA-0B3173104912}" type="slidenum">
              <a:rPr lang="en-US" smtClean="0"/>
              <a:t>‹#›</a:t>
            </a:fld>
            <a:endParaRPr lang="en-US" dirty="0"/>
          </a:p>
        </p:txBody>
      </p:sp>
    </p:spTree>
    <p:extLst>
      <p:ext uri="{BB962C8B-B14F-4D97-AF65-F5344CB8AC3E}">
        <p14:creationId xmlns:p14="http://schemas.microsoft.com/office/powerpoint/2010/main" val="3955405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B3E3403-B6A4-4A5C-8FD2-9D8388F61A8A}" type="datetimeFigureOut">
              <a:rPr lang="en-US" smtClean="0"/>
              <a:t>5/17/2023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77083261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5/17/2023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905834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5/17/2023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424884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B3E3403-B6A4-4A5C-8FD2-9D8388F61A8A}" type="datetimeFigureOut">
              <a:rPr lang="en-US" smtClean="0"/>
              <a:t>5/17/2023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3913014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BB3E3403-B6A4-4A5C-8FD2-9D8388F61A8A}" type="datetimeFigureOut">
              <a:rPr lang="en-US" smtClean="0"/>
              <a:t>5/17/2023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60152732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B3E3403-B6A4-4A5C-8FD2-9D8388F61A8A}" type="datetimeFigureOut">
              <a:rPr lang="en-US" smtClean="0"/>
              <a:t>5/17/2023</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647643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BB3E3403-B6A4-4A5C-8FD2-9D8388F61A8A}" type="datetimeFigureOut">
              <a:rPr lang="en-US" smtClean="0"/>
              <a:t>5/17/2023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952192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B3E3403-B6A4-4A5C-8FD2-9D8388F61A8A}" type="datetimeFigureOut">
              <a:rPr lang="en-US" smtClean="0"/>
              <a:t>5/17/2023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3821999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E3403-B6A4-4A5C-8FD2-9D8388F61A8A}" type="datetimeFigureOut">
              <a:rPr lang="en-US" smtClean="0"/>
              <a:t>5/17/2023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819014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BB3E3403-B6A4-4A5C-8FD2-9D8388F61A8A}" type="datetimeFigureOut">
              <a:rPr lang="en-US" smtClean="0"/>
              <a:t>5/17/2023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564240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B3E3403-B6A4-4A5C-8FD2-9D8388F61A8A}" type="datetimeFigureOut">
              <a:rPr lang="en-US" smtClean="0"/>
              <a:t>5/17/2023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490773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B3E3403-B6A4-4A5C-8FD2-9D8388F61A8A}" type="datetimeFigureOut">
              <a:rPr lang="en-US" smtClean="0"/>
              <a:t>5/17/2023</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57FBBF00-5058-44C7-83E9-9404151CB4D5}" type="slidenum">
              <a:rPr lang="en-US" smtClean="0"/>
              <a:t>‹#›</a:t>
            </a:fld>
            <a:endParaRPr lang="en-US" dirty="0"/>
          </a:p>
        </p:txBody>
      </p:sp>
    </p:spTree>
    <p:extLst>
      <p:ext uri="{BB962C8B-B14F-4D97-AF65-F5344CB8AC3E}">
        <p14:creationId xmlns:p14="http://schemas.microsoft.com/office/powerpoint/2010/main" val="3353778164"/>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F1B2B235-2E0F-4037-8300-858E6EB7E4D0}"/>
              </a:ext>
            </a:extLst>
          </p:cNvPr>
          <p:cNvPicPr>
            <a:picLocks noChangeAspect="1"/>
          </p:cNvPicPr>
          <p:nvPr/>
        </p:nvPicPr>
        <p:blipFill>
          <a:blip r:embed="rId3">
            <a:alphaModFix amt="35000"/>
          </a:blip>
          <a:stretch>
            <a:fillRect/>
          </a:stretch>
        </p:blipFill>
        <p:spPr>
          <a:xfrm rot="299018">
            <a:off x="1" y="3184882"/>
            <a:ext cx="12192000" cy="4002510"/>
          </a:xfrm>
          <a:prstGeom prst="rect">
            <a:avLst/>
          </a:prstGeom>
        </p:spPr>
      </p:pic>
      <p:pic>
        <p:nvPicPr>
          <p:cNvPr id="3" name="Picture 2" descr="A close up of a building&#10;&#10;Description automatically generated with low confidence">
            <a:extLst>
              <a:ext uri="{FF2B5EF4-FFF2-40B4-BE49-F238E27FC236}">
                <a16:creationId xmlns:a16="http://schemas.microsoft.com/office/drawing/2014/main" id="{B8A12C78-ADD1-E06B-453A-72601A890F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Tree>
    <p:extLst>
      <p:ext uri="{BB962C8B-B14F-4D97-AF65-F5344CB8AC3E}">
        <p14:creationId xmlns:p14="http://schemas.microsoft.com/office/powerpoint/2010/main" val="2094212826"/>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building, old, arch, colonnade&#10;&#10;Description automatically generated">
            <a:extLst>
              <a:ext uri="{FF2B5EF4-FFF2-40B4-BE49-F238E27FC236}">
                <a16:creationId xmlns:a16="http://schemas.microsoft.com/office/drawing/2014/main" id="{7B6A8A2B-D1A9-9CBB-CCCA-2F1D467739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778476" y="714377"/>
            <a:ext cx="10700951" cy="5078313"/>
          </a:xfrm>
          <a:prstGeom prst="rect">
            <a:avLst/>
          </a:prstGeom>
          <a:noFill/>
        </p:spPr>
        <p:txBody>
          <a:bodyPr wrap="square" rtlCol="0">
            <a:spAutoFit/>
          </a:bodyPr>
          <a:lstStyle/>
          <a:p>
            <a:r>
              <a:rPr lang="en-US" sz="3600" b="1" dirty="0">
                <a:solidFill>
                  <a:schemeClr val="bg1"/>
                </a:solidFill>
                <a:latin typeface="Times New Roman" panose="02020603050405020304" pitchFamily="18" charset="0"/>
                <a:cs typeface="Times New Roman" panose="02020603050405020304" pitchFamily="18" charset="0"/>
              </a:rPr>
              <a:t>Romans 8:1-3 (ESV) </a:t>
            </a:r>
          </a:p>
          <a:p>
            <a:r>
              <a:rPr lang="en-US" sz="3600" baseline="30000" dirty="0">
                <a:solidFill>
                  <a:schemeClr val="bg1"/>
                </a:solidFill>
                <a:latin typeface="Times New Roman" panose="02020603050405020304" pitchFamily="18" charset="0"/>
                <a:cs typeface="Times New Roman" panose="02020603050405020304" pitchFamily="18" charset="0"/>
              </a:rPr>
              <a:t>1</a:t>
            </a:r>
            <a:r>
              <a:rPr lang="en-US" sz="3600" dirty="0">
                <a:solidFill>
                  <a:schemeClr val="bg1"/>
                </a:solidFill>
                <a:latin typeface="Times New Roman" panose="02020603050405020304" pitchFamily="18" charset="0"/>
                <a:cs typeface="Times New Roman" panose="02020603050405020304" pitchFamily="18" charset="0"/>
              </a:rPr>
              <a:t> There is therefore no condemnation for those who are in Christ Jesus.</a:t>
            </a:r>
          </a:p>
          <a:p>
            <a:r>
              <a:rPr lang="en-US" sz="3600" baseline="30000" dirty="0">
                <a:solidFill>
                  <a:schemeClr val="bg1"/>
                </a:solidFill>
                <a:latin typeface="Times New Roman" panose="02020603050405020304" pitchFamily="18" charset="0"/>
                <a:cs typeface="Times New Roman" panose="02020603050405020304" pitchFamily="18" charset="0"/>
              </a:rPr>
              <a:t>2</a:t>
            </a:r>
            <a:r>
              <a:rPr lang="en-US" sz="3600" dirty="0">
                <a:solidFill>
                  <a:schemeClr val="bg1"/>
                </a:solidFill>
                <a:latin typeface="Times New Roman" panose="02020603050405020304" pitchFamily="18" charset="0"/>
                <a:cs typeface="Times New Roman" panose="02020603050405020304" pitchFamily="18" charset="0"/>
              </a:rPr>
              <a:t> For the law of the Spirit of life has set you free in Christ Jesus from the law of sin and death. </a:t>
            </a:r>
          </a:p>
          <a:p>
            <a:r>
              <a:rPr lang="en-US" sz="3600" baseline="30000" dirty="0">
                <a:solidFill>
                  <a:schemeClr val="bg1"/>
                </a:solidFill>
                <a:latin typeface="Times New Roman" panose="02020603050405020304" pitchFamily="18" charset="0"/>
                <a:cs typeface="Times New Roman" panose="02020603050405020304" pitchFamily="18" charset="0"/>
              </a:rPr>
              <a:t>3</a:t>
            </a:r>
            <a:r>
              <a:rPr lang="en-US" sz="3600" dirty="0">
                <a:solidFill>
                  <a:schemeClr val="bg1"/>
                </a:solidFill>
                <a:latin typeface="Times New Roman" panose="02020603050405020304" pitchFamily="18" charset="0"/>
                <a:cs typeface="Times New Roman" panose="02020603050405020304" pitchFamily="18" charset="0"/>
              </a:rPr>
              <a:t> For God has done what the law, weakened by the flesh, could not do. By sending his own Son in the likeness of sinful flesh and for sin, he condemned sin in the flesh, </a:t>
            </a:r>
          </a:p>
          <a:p>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5198938"/>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building, old, arch, colonnade&#10;&#10;Description automatically generated">
            <a:extLst>
              <a:ext uri="{FF2B5EF4-FFF2-40B4-BE49-F238E27FC236}">
                <a16:creationId xmlns:a16="http://schemas.microsoft.com/office/drawing/2014/main" id="{7B6A8A2B-D1A9-9CBB-CCCA-2F1D467739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778476" y="714377"/>
            <a:ext cx="10700951" cy="5078313"/>
          </a:xfrm>
          <a:prstGeom prst="rect">
            <a:avLst/>
          </a:prstGeom>
          <a:noFill/>
        </p:spPr>
        <p:txBody>
          <a:bodyPr wrap="square" rtlCol="0">
            <a:spAutoFit/>
          </a:bodyPr>
          <a:lstStyle/>
          <a:p>
            <a:r>
              <a:rPr lang="en-US" sz="3600" b="1" dirty="0">
                <a:solidFill>
                  <a:schemeClr val="bg1"/>
                </a:solidFill>
                <a:latin typeface="Times New Roman" panose="02020603050405020304" pitchFamily="18" charset="0"/>
                <a:cs typeface="Times New Roman" panose="02020603050405020304" pitchFamily="18" charset="0"/>
              </a:rPr>
              <a:t>Romans 8:4-5 (ESV) </a:t>
            </a:r>
          </a:p>
          <a:p>
            <a:r>
              <a:rPr lang="en-US" sz="3600" baseline="30000" dirty="0">
                <a:solidFill>
                  <a:schemeClr val="bg1"/>
                </a:solidFill>
                <a:latin typeface="Times New Roman" panose="02020603050405020304" pitchFamily="18" charset="0"/>
                <a:cs typeface="Times New Roman" panose="02020603050405020304" pitchFamily="18" charset="0"/>
              </a:rPr>
              <a:t>4</a:t>
            </a:r>
            <a:r>
              <a:rPr lang="en-US" sz="3600" dirty="0">
                <a:solidFill>
                  <a:schemeClr val="bg1"/>
                </a:solidFill>
                <a:latin typeface="Times New Roman" panose="02020603050405020304" pitchFamily="18" charset="0"/>
                <a:cs typeface="Times New Roman" panose="02020603050405020304" pitchFamily="18" charset="0"/>
              </a:rPr>
              <a:t> in order that the righteous requirement of the law might be fulfilled in us, who walk not according to the flesh but according to the Spirit.</a:t>
            </a:r>
          </a:p>
          <a:p>
            <a:r>
              <a:rPr lang="en-US" sz="3600" baseline="30000" dirty="0">
                <a:solidFill>
                  <a:schemeClr val="bg1"/>
                </a:solidFill>
                <a:latin typeface="Times New Roman" panose="02020603050405020304" pitchFamily="18" charset="0"/>
                <a:cs typeface="Times New Roman" panose="02020603050405020304" pitchFamily="18" charset="0"/>
              </a:rPr>
              <a:t>5</a:t>
            </a:r>
            <a:r>
              <a:rPr lang="en-US" sz="3600" dirty="0">
                <a:solidFill>
                  <a:schemeClr val="bg1"/>
                </a:solidFill>
                <a:latin typeface="Times New Roman" panose="02020603050405020304" pitchFamily="18" charset="0"/>
                <a:cs typeface="Times New Roman" panose="02020603050405020304" pitchFamily="18" charset="0"/>
              </a:rPr>
              <a:t> For those who live according to the flesh set their minds on the things of the flesh, but those who live according to the Spirit set their minds on the things of the Spirit. </a:t>
            </a:r>
          </a:p>
          <a:p>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9207190"/>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descr="A picture containing building, old, arch, colonnade&#10;&#10;Description automatically generated">
            <a:extLst>
              <a:ext uri="{FF2B5EF4-FFF2-40B4-BE49-F238E27FC236}">
                <a16:creationId xmlns:a16="http://schemas.microsoft.com/office/drawing/2014/main" id="{2485C2BA-A7A0-D9AB-CAAD-93A31BCBB5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778476" y="714377"/>
            <a:ext cx="10823716" cy="5632311"/>
          </a:xfrm>
          <a:prstGeom prst="rect">
            <a:avLst/>
          </a:prstGeom>
          <a:noFill/>
        </p:spPr>
        <p:txBody>
          <a:bodyPr wrap="square" rtlCol="0">
            <a:spAutoFit/>
          </a:bodyPr>
          <a:lstStyle/>
          <a:p>
            <a:pPr algn="ctr"/>
            <a:r>
              <a:rPr lang="en-US" sz="3600" dirty="0">
                <a:solidFill>
                  <a:schemeClr val="bg1"/>
                </a:solidFill>
                <a:latin typeface="Times New Roman" panose="02020603050405020304" pitchFamily="18" charset="0"/>
                <a:cs typeface="Times New Roman" panose="02020603050405020304" pitchFamily="18" charset="0"/>
              </a:rPr>
              <a:t>As we begin:</a:t>
            </a:r>
          </a:p>
          <a:p>
            <a:endParaRPr lang="en-US" sz="3600" dirty="0">
              <a:solidFill>
                <a:schemeClr val="bg1"/>
              </a:solidFill>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solidFill>
                  <a:schemeClr val="bg1"/>
                </a:solidFill>
                <a:latin typeface="Times New Roman" panose="02020603050405020304" pitchFamily="18" charset="0"/>
                <a:cs typeface="Times New Roman" panose="02020603050405020304" pitchFamily="18" charset="0"/>
              </a:rPr>
              <a:t> Romans 8 focuses on the Holy Spirit’s work in the life of a Christian.</a:t>
            </a:r>
          </a:p>
          <a:p>
            <a:pPr marL="457200">
              <a:buFont typeface="Arial" pitchFamily="34" charset="0"/>
              <a:buChar char="•"/>
              <a:defRPr/>
            </a:pPr>
            <a:endParaRPr lang="en-US" sz="3600" dirty="0">
              <a:solidFill>
                <a:schemeClr val="bg1"/>
              </a:solidFill>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solidFill>
                  <a:schemeClr val="bg1"/>
                </a:solidFill>
                <a:latin typeface="Times New Roman" panose="02020603050405020304" pitchFamily="18" charset="0"/>
                <a:cs typeface="Times New Roman" panose="02020603050405020304" pitchFamily="18" charset="0"/>
              </a:rPr>
              <a:t> In this chapter Paul clearly defines parameters of who and who is not a Jesus follower.</a:t>
            </a:r>
          </a:p>
          <a:p>
            <a:pPr marL="457200">
              <a:defRPr/>
            </a:pPr>
            <a:endParaRPr lang="en-US" sz="3600" dirty="0">
              <a:solidFill>
                <a:schemeClr val="bg1"/>
              </a:solidFill>
              <a:latin typeface="Times New Roman" panose="02020603050405020304" pitchFamily="18" charset="0"/>
              <a:cs typeface="Times New Roman" panose="02020603050405020304" pitchFamily="18" charset="0"/>
            </a:endParaRPr>
          </a:p>
          <a:p>
            <a:pPr marL="457200">
              <a:defRPr/>
            </a:pPr>
            <a:endParaRPr lang="en-US" sz="3600" dirty="0">
              <a:solidFill>
                <a:schemeClr val="bg1"/>
              </a:solidFill>
              <a:latin typeface="Times New Roman" panose="02020603050405020304" pitchFamily="18" charset="0"/>
              <a:cs typeface="Times New Roman" panose="02020603050405020304" pitchFamily="18" charset="0"/>
            </a:endParaRPr>
          </a:p>
          <a:p>
            <a:pPr marL="457200">
              <a:defRPr/>
            </a:pPr>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6570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75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building, old, arch, colonnade&#10;&#10;Description automatically generated">
            <a:extLst>
              <a:ext uri="{FF2B5EF4-FFF2-40B4-BE49-F238E27FC236}">
                <a16:creationId xmlns:a16="http://schemas.microsoft.com/office/drawing/2014/main" id="{8D453B49-9E04-8DE5-E609-8C108BF9C2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1425039" y="714377"/>
            <a:ext cx="9369631" cy="5016758"/>
          </a:xfrm>
          <a:prstGeom prst="rect">
            <a:avLst/>
          </a:prstGeom>
          <a:noFill/>
        </p:spPr>
        <p:txBody>
          <a:bodyPr wrap="square" rtlCol="0">
            <a:spAutoFit/>
          </a:bodyPr>
          <a:lstStyle/>
          <a:p>
            <a:pPr algn="ctr"/>
            <a:endParaRPr lang="en-US" sz="4800" dirty="0">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We are not under God’s judgment as His children</a:t>
            </a:r>
          </a:p>
          <a:p>
            <a:pPr algn="ctr"/>
            <a:endParaRPr lang="en-US" sz="3200" dirty="0">
              <a:solidFill>
                <a:schemeClr val="bg1"/>
              </a:solidFill>
              <a:latin typeface="Times New Roman" panose="02020603050405020304" pitchFamily="18" charset="0"/>
              <a:cs typeface="Times New Roman" panose="02020603050405020304" pitchFamily="18" charset="0"/>
            </a:endParaRPr>
          </a:p>
          <a:p>
            <a:pPr algn="ctr"/>
            <a:r>
              <a:rPr lang="en-US" sz="3600" b="1" dirty="0">
                <a:solidFill>
                  <a:schemeClr val="bg1"/>
                </a:solidFill>
                <a:latin typeface="Times New Roman" panose="02020603050405020304" pitchFamily="18" charset="0"/>
                <a:cs typeface="Times New Roman" panose="02020603050405020304" pitchFamily="18" charset="0"/>
              </a:rPr>
              <a:t>Romans 8:1 (ESV) </a:t>
            </a:r>
            <a:br>
              <a:rPr lang="en-US" sz="3600" dirty="0">
                <a:solidFill>
                  <a:schemeClr val="bg1"/>
                </a:solidFill>
                <a:latin typeface="Times New Roman" panose="02020603050405020304" pitchFamily="18" charset="0"/>
                <a:cs typeface="Times New Roman" panose="02020603050405020304" pitchFamily="18" charset="0"/>
              </a:rPr>
            </a:br>
            <a:r>
              <a:rPr lang="en-US" sz="3600" baseline="30000" dirty="0">
                <a:solidFill>
                  <a:schemeClr val="bg1"/>
                </a:solidFill>
                <a:latin typeface="Times New Roman" panose="02020603050405020304" pitchFamily="18" charset="0"/>
                <a:cs typeface="Times New Roman" panose="02020603050405020304" pitchFamily="18" charset="0"/>
              </a:rPr>
              <a:t>1</a:t>
            </a:r>
            <a:r>
              <a:rPr lang="en-US" sz="3600" dirty="0">
                <a:solidFill>
                  <a:schemeClr val="bg1"/>
                </a:solidFill>
                <a:latin typeface="Times New Roman" panose="02020603050405020304" pitchFamily="18" charset="0"/>
                <a:cs typeface="Times New Roman" panose="02020603050405020304" pitchFamily="18" charset="0"/>
              </a:rPr>
              <a:t> There is therefore now no condemnation for those who are in Christ Jesus.</a:t>
            </a:r>
          </a:p>
          <a:p>
            <a:pPr algn="ctr"/>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7032550"/>
      </p:ext>
    </p:extLst>
  </p:cSld>
  <p:clrMapOvr>
    <a:masterClrMapping/>
  </p:clrMapOvr>
  <mc:AlternateContent xmlns:mc="http://schemas.openxmlformats.org/markup-compatibility/2006" xmlns:p14="http://schemas.microsoft.com/office/powerpoint/2010/main">
    <mc:Choice Requires="p14">
      <p:transition spd="slow" p14:dur="1750">
        <p14:ripp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descr="A picture containing building, old, arch, colonnade&#10;&#10;Description automatically generated">
            <a:extLst>
              <a:ext uri="{FF2B5EF4-FFF2-40B4-BE49-F238E27FC236}">
                <a16:creationId xmlns:a16="http://schemas.microsoft.com/office/drawing/2014/main" id="{2485C2BA-A7A0-D9AB-CAAD-93A31BCBB5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778476" y="714377"/>
            <a:ext cx="10823716" cy="6740307"/>
          </a:xfrm>
          <a:prstGeom prst="rect">
            <a:avLst/>
          </a:prstGeom>
          <a:noFill/>
        </p:spPr>
        <p:txBody>
          <a:bodyPr wrap="square" rtlCol="0">
            <a:spAutoFit/>
          </a:bodyPr>
          <a:lstStyle/>
          <a:p>
            <a:pPr algn="ctr"/>
            <a:r>
              <a:rPr lang="en-US" sz="3600" dirty="0">
                <a:solidFill>
                  <a:schemeClr val="bg1"/>
                </a:solidFill>
                <a:latin typeface="Times New Roman" panose="02020603050405020304" pitchFamily="18" charset="0"/>
                <a:cs typeface="Times New Roman" panose="02020603050405020304" pitchFamily="18" charset="0"/>
              </a:rPr>
              <a:t>Could Jesus have sinned?</a:t>
            </a:r>
          </a:p>
          <a:p>
            <a:endParaRPr lang="en-US" sz="3600" dirty="0">
              <a:solidFill>
                <a:schemeClr val="bg1"/>
              </a:solidFill>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solidFill>
                  <a:schemeClr val="bg1"/>
                </a:solidFill>
                <a:latin typeface="Times New Roman" panose="02020603050405020304" pitchFamily="18" charset="0"/>
                <a:cs typeface="Times New Roman" panose="02020603050405020304" pitchFamily="18" charset="0"/>
              </a:rPr>
              <a:t> Some think for a temptation to be real, requires the possibility of someone sinning.</a:t>
            </a:r>
          </a:p>
          <a:p>
            <a:pPr marL="457200">
              <a:buFont typeface="Arial" pitchFamily="34" charset="0"/>
              <a:buChar char="•"/>
              <a:defRPr/>
            </a:pPr>
            <a:endParaRPr lang="en-US" sz="3600" dirty="0">
              <a:solidFill>
                <a:schemeClr val="bg1"/>
              </a:solidFill>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solidFill>
                  <a:schemeClr val="bg1"/>
                </a:solidFill>
                <a:latin typeface="Times New Roman" panose="02020603050405020304" pitchFamily="18" charset="0"/>
                <a:cs typeface="Times New Roman" panose="02020603050405020304" pitchFamily="18" charset="0"/>
              </a:rPr>
              <a:t> Jesus was tempted. His divine nature ruled His decisions.</a:t>
            </a:r>
          </a:p>
          <a:p>
            <a:pPr marL="457200">
              <a:buFont typeface="Arial" pitchFamily="34" charset="0"/>
              <a:buChar char="•"/>
              <a:defRPr/>
            </a:pPr>
            <a:endParaRPr lang="en-US" sz="3600" dirty="0">
              <a:solidFill>
                <a:schemeClr val="bg1"/>
              </a:solidFill>
              <a:latin typeface="Times New Roman" panose="02020603050405020304" pitchFamily="18" charset="0"/>
              <a:cs typeface="Times New Roman" panose="02020603050405020304" pitchFamily="18" charset="0"/>
            </a:endParaRPr>
          </a:p>
          <a:p>
            <a:pPr marL="457200">
              <a:buFont typeface="Arial" pitchFamily="34" charset="0"/>
              <a:buChar char="•"/>
              <a:defRPr/>
            </a:pPr>
            <a:r>
              <a:rPr lang="en-US" sz="3600" dirty="0">
                <a:solidFill>
                  <a:schemeClr val="bg1"/>
                </a:solidFill>
                <a:latin typeface="Times New Roman" panose="02020603050405020304" pitchFamily="18" charset="0"/>
                <a:cs typeface="Times New Roman" panose="02020603050405020304" pitchFamily="18" charset="0"/>
              </a:rPr>
              <a:t> The Bible says He was sinless (Jn. 8:46; 1 Pet. 2:22).</a:t>
            </a:r>
          </a:p>
          <a:p>
            <a:pPr marL="457200">
              <a:defRPr/>
            </a:pPr>
            <a:endParaRPr lang="en-US" sz="3600" dirty="0">
              <a:solidFill>
                <a:schemeClr val="bg1"/>
              </a:solidFill>
              <a:latin typeface="Times New Roman" panose="02020603050405020304" pitchFamily="18" charset="0"/>
              <a:cs typeface="Times New Roman" panose="02020603050405020304" pitchFamily="18" charset="0"/>
            </a:endParaRPr>
          </a:p>
          <a:p>
            <a:pPr marL="457200">
              <a:defRPr/>
            </a:pPr>
            <a:endParaRPr lang="en-US" sz="3600" dirty="0">
              <a:solidFill>
                <a:schemeClr val="bg1"/>
              </a:solidFill>
              <a:latin typeface="Times New Roman" panose="02020603050405020304" pitchFamily="18" charset="0"/>
              <a:cs typeface="Times New Roman" panose="02020603050405020304" pitchFamily="18" charset="0"/>
            </a:endParaRPr>
          </a:p>
          <a:p>
            <a:pPr marL="457200">
              <a:defRPr/>
            </a:pPr>
            <a:endParaRPr lang="en-US" sz="36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123293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750">
        <p15:prstTrans prst="fractur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icture containing building, old, arch, colonnade&#10;&#10;Description automatically generated">
            <a:extLst>
              <a:ext uri="{FF2B5EF4-FFF2-40B4-BE49-F238E27FC236}">
                <a16:creationId xmlns:a16="http://schemas.microsoft.com/office/drawing/2014/main" id="{8D453B49-9E04-8DE5-E609-8C108BF9C2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1425039" y="714377"/>
            <a:ext cx="9369631" cy="3724096"/>
          </a:xfrm>
          <a:prstGeom prst="rect">
            <a:avLst/>
          </a:prstGeom>
          <a:noFill/>
        </p:spPr>
        <p:txBody>
          <a:bodyPr wrap="square" rtlCol="0">
            <a:spAutoFit/>
          </a:bodyPr>
          <a:lstStyle/>
          <a:p>
            <a:pPr algn="ctr"/>
            <a:endParaRPr lang="en-US" sz="4800" dirty="0">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God’s unbreakable promise</a:t>
            </a:r>
          </a:p>
          <a:p>
            <a:pPr algn="ctr"/>
            <a:endParaRPr lang="en-US" sz="3200" dirty="0">
              <a:solidFill>
                <a:schemeClr val="bg1"/>
              </a:solidFill>
              <a:latin typeface="Times New Roman" panose="02020603050405020304" pitchFamily="18" charset="0"/>
              <a:cs typeface="Times New Roman" panose="02020603050405020304" pitchFamily="18" charset="0"/>
            </a:endParaRPr>
          </a:p>
          <a:p>
            <a:pPr algn="ctr"/>
            <a:r>
              <a:rPr lang="en-US" sz="3600" b="1" dirty="0">
                <a:solidFill>
                  <a:schemeClr val="bg1"/>
                </a:solidFill>
                <a:latin typeface="Times New Roman" panose="02020603050405020304" pitchFamily="18" charset="0"/>
                <a:cs typeface="Times New Roman" panose="02020603050405020304" pitchFamily="18" charset="0"/>
              </a:rPr>
              <a:t>Romans 8:16 (ESV) </a:t>
            </a:r>
            <a:br>
              <a:rPr lang="en-US" sz="3600" dirty="0">
                <a:solidFill>
                  <a:schemeClr val="bg1"/>
                </a:solidFill>
                <a:latin typeface="Times New Roman" panose="02020603050405020304" pitchFamily="18" charset="0"/>
                <a:cs typeface="Times New Roman" panose="02020603050405020304" pitchFamily="18" charset="0"/>
              </a:rPr>
            </a:br>
            <a:r>
              <a:rPr lang="en-US" sz="3600" baseline="30000" dirty="0">
                <a:solidFill>
                  <a:schemeClr val="bg1"/>
                </a:solidFill>
                <a:latin typeface="Times New Roman" panose="02020603050405020304" pitchFamily="18" charset="0"/>
                <a:cs typeface="Times New Roman" panose="02020603050405020304" pitchFamily="18" charset="0"/>
              </a:rPr>
              <a:t>16  </a:t>
            </a:r>
            <a:r>
              <a:rPr lang="en-US" sz="3600" dirty="0">
                <a:solidFill>
                  <a:schemeClr val="bg1"/>
                </a:solidFill>
                <a:latin typeface="Times New Roman" panose="02020603050405020304" pitchFamily="18" charset="0"/>
                <a:cs typeface="Times New Roman" panose="02020603050405020304" pitchFamily="18" charset="0"/>
              </a:rPr>
              <a:t>The Spirit himself bears witness with our spirit that we are children of God. </a:t>
            </a:r>
          </a:p>
        </p:txBody>
      </p:sp>
    </p:spTree>
    <p:extLst>
      <p:ext uri="{BB962C8B-B14F-4D97-AF65-F5344CB8AC3E}">
        <p14:creationId xmlns:p14="http://schemas.microsoft.com/office/powerpoint/2010/main" val="3897066168"/>
      </p:ext>
    </p:extLst>
  </p:cSld>
  <p:clrMapOvr>
    <a:masterClrMapping/>
  </p:clrMapOvr>
  <mc:AlternateContent xmlns:mc="http://schemas.openxmlformats.org/markup-compatibility/2006" xmlns:p14="http://schemas.microsoft.com/office/powerpoint/2010/main">
    <mc:Choice Requires="p14">
      <p:transition spd="slow" p14:dur="1750">
        <p14:ripp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descr="A picture containing building, old, arch, colonnade&#10;&#10;Description automatically generated">
            <a:extLst>
              <a:ext uri="{FF2B5EF4-FFF2-40B4-BE49-F238E27FC236}">
                <a16:creationId xmlns:a16="http://schemas.microsoft.com/office/drawing/2014/main" id="{2485C2BA-A7A0-D9AB-CAAD-93A31BCBB5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28"/>
            <a:ext cx="12190476" cy="6857143"/>
          </a:xfrm>
          <a:prstGeom prst="rect">
            <a:avLst/>
          </a:prstGeom>
        </p:spPr>
      </p:pic>
      <p:sp>
        <p:nvSpPr>
          <p:cNvPr id="5" name="TextBox 4"/>
          <p:cNvSpPr txBox="1"/>
          <p:nvPr/>
        </p:nvSpPr>
        <p:spPr>
          <a:xfrm>
            <a:off x="778476" y="714377"/>
            <a:ext cx="10823716" cy="4524315"/>
          </a:xfrm>
          <a:prstGeom prst="rect">
            <a:avLst/>
          </a:prstGeom>
          <a:noFill/>
        </p:spPr>
        <p:txBody>
          <a:bodyPr wrap="square" rtlCol="0">
            <a:spAutoFit/>
          </a:bodyPr>
          <a:lstStyle/>
          <a:p>
            <a:pPr algn="ctr"/>
            <a:r>
              <a:rPr lang="en-US" sz="3600" dirty="0">
                <a:solidFill>
                  <a:schemeClr val="bg1"/>
                </a:solidFill>
                <a:latin typeface="Times New Roman" panose="02020603050405020304" pitchFamily="18" charset="0"/>
                <a:cs typeface="Times New Roman" panose="02020603050405020304" pitchFamily="18" charset="0"/>
              </a:rPr>
              <a:t>A few thoughts to take with us:</a:t>
            </a:r>
          </a:p>
          <a:p>
            <a:endParaRPr lang="en-US" sz="3600" dirty="0">
              <a:solidFill>
                <a:schemeClr val="bg1"/>
              </a:solidFill>
              <a:latin typeface="Times New Roman" panose="02020603050405020304" pitchFamily="18" charset="0"/>
              <a:cs typeface="Times New Roman" panose="02020603050405020304" pitchFamily="18" charset="0"/>
            </a:endParaRPr>
          </a:p>
          <a:p>
            <a:r>
              <a:rPr lang="en-US" sz="3600" dirty="0">
                <a:solidFill>
                  <a:schemeClr val="bg1"/>
                </a:solidFill>
                <a:latin typeface="Times New Roman" panose="02020603050405020304" pitchFamily="18" charset="0"/>
                <a:cs typeface="Times New Roman" panose="02020603050405020304" pitchFamily="18" charset="0"/>
              </a:rPr>
              <a:t>1) We must not excuse behavior that we know dishonors God.</a:t>
            </a:r>
          </a:p>
          <a:p>
            <a:endParaRPr lang="en-US" sz="3600" dirty="0">
              <a:solidFill>
                <a:schemeClr val="bg1"/>
              </a:solidFill>
              <a:latin typeface="Times New Roman" panose="02020603050405020304" pitchFamily="18" charset="0"/>
              <a:cs typeface="Times New Roman" panose="02020603050405020304" pitchFamily="18" charset="0"/>
            </a:endParaRPr>
          </a:p>
          <a:p>
            <a:r>
              <a:rPr lang="en-US" sz="3600" dirty="0">
                <a:solidFill>
                  <a:schemeClr val="bg1"/>
                </a:solidFill>
                <a:latin typeface="Times New Roman" panose="02020603050405020304" pitchFamily="18" charset="0"/>
                <a:cs typeface="Times New Roman" panose="02020603050405020304" pitchFamily="18" charset="0"/>
              </a:rPr>
              <a:t>2) Develop tunnel vision.</a:t>
            </a:r>
          </a:p>
          <a:p>
            <a:endParaRPr lang="en-US" sz="3600" dirty="0">
              <a:solidFill>
                <a:schemeClr val="bg1"/>
              </a:solidFill>
              <a:latin typeface="Times New Roman" panose="02020603050405020304" pitchFamily="18" charset="0"/>
              <a:cs typeface="Times New Roman" panose="02020603050405020304" pitchFamily="18" charset="0"/>
            </a:endParaRPr>
          </a:p>
          <a:p>
            <a:r>
              <a:rPr lang="en-US" sz="3600" dirty="0">
                <a:solidFill>
                  <a:schemeClr val="bg1"/>
                </a:solidFill>
                <a:latin typeface="Times New Roman" panose="02020603050405020304" pitchFamily="18" charset="0"/>
                <a:cs typeface="Times New Roman" panose="02020603050405020304" pitchFamily="18" charset="0"/>
              </a:rPr>
              <a:t>3) Learn to let God love us.</a:t>
            </a:r>
          </a:p>
        </p:txBody>
      </p:sp>
    </p:spTree>
    <p:extLst>
      <p:ext uri="{BB962C8B-B14F-4D97-AF65-F5344CB8AC3E}">
        <p14:creationId xmlns:p14="http://schemas.microsoft.com/office/powerpoint/2010/main" val="5408476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750">
        <p15:prstTrans prst="fracture"/>
      </p:transition>
    </mc:Choice>
    <mc:Fallback xmlns="">
      <p:transition spd="slow">
        <p:fade/>
      </p:transition>
    </mc:Fallback>
  </mc:AlternateContent>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5068</TotalTime>
  <Words>334</Words>
  <Application>Microsoft Office PowerPoint</Application>
  <PresentationFormat>Widescreen</PresentationFormat>
  <Paragraphs>36</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Gill Sans MT</vt:lpstr>
      <vt:lpstr>Times New Roman</vt:lpstr>
      <vt:lpstr>Parcel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Sherry Reeve</dc:creator>
  <cp:lastModifiedBy>Sherry Reeve</cp:lastModifiedBy>
  <cp:revision>220</cp:revision>
  <cp:lastPrinted>2023-04-27T13:46:43Z</cp:lastPrinted>
  <dcterms:created xsi:type="dcterms:W3CDTF">2021-02-03T13:21:17Z</dcterms:created>
  <dcterms:modified xsi:type="dcterms:W3CDTF">2023-05-17T14:59:28Z</dcterms:modified>
</cp:coreProperties>
</file>