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0"/>
  </p:notesMasterIdLst>
  <p:handoutMasterIdLst>
    <p:handoutMasterId r:id="rId11"/>
  </p:handoutMasterIdLst>
  <p:sldIdLst>
    <p:sldId id="456" r:id="rId2"/>
    <p:sldId id="493" r:id="rId3"/>
    <p:sldId id="484" r:id="rId4"/>
    <p:sldId id="462" r:id="rId5"/>
    <p:sldId id="492" r:id="rId6"/>
    <p:sldId id="497" r:id="rId7"/>
    <p:sldId id="494" r:id="rId8"/>
    <p:sldId id="495" r:id="rId9"/>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D7CDC7"/>
    <a:srgbClr val="003366"/>
    <a:srgbClr val="E6E6E6"/>
    <a:srgbClr val="F7F7F7"/>
    <a:srgbClr val="FBD9AB"/>
    <a:srgbClr val="FF9966"/>
    <a:srgbClr val="AEC5D4"/>
    <a:srgbClr val="FF66CC"/>
    <a:srgbClr val="3D21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4635" autoAdjust="0"/>
  </p:normalViewPr>
  <p:slideViewPr>
    <p:cSldViewPr snapToGrid="0">
      <p:cViewPr varScale="1">
        <p:scale>
          <a:sx n="81" d="100"/>
          <a:sy n="81" d="100"/>
        </p:scale>
        <p:origin x="63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F37528E3-9F54-4201-B3FE-593A2F142EC8}" type="datetimeFigureOut">
              <a:rPr lang="en-US" smtClean="0"/>
              <a:t>2/8/2023</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6B9E8EBB-9B6B-4C44-95AA-BD16F5FD8250}" type="slidenum">
              <a:rPr lang="en-US" smtClean="0"/>
              <a:t>‹#›</a:t>
            </a:fld>
            <a:endParaRPr lang="en-US" dirty="0"/>
          </a:p>
        </p:txBody>
      </p:sp>
    </p:spTree>
    <p:extLst>
      <p:ext uri="{BB962C8B-B14F-4D97-AF65-F5344CB8AC3E}">
        <p14:creationId xmlns:p14="http://schemas.microsoft.com/office/powerpoint/2010/main" val="5692924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22725" y="0"/>
            <a:ext cx="3078163" cy="469900"/>
          </a:xfrm>
          <a:prstGeom prst="rect">
            <a:avLst/>
          </a:prstGeom>
        </p:spPr>
        <p:txBody>
          <a:bodyPr vert="horz" lIns="91440" tIns="45720" rIns="91440" bIns="45720" rtlCol="0"/>
          <a:lstStyle>
            <a:lvl1pPr algn="r">
              <a:defRPr sz="1200"/>
            </a:lvl1pPr>
          </a:lstStyle>
          <a:p>
            <a:fld id="{2CF3F777-73A9-4F14-8A0A-B647773D7808}" type="datetimeFigureOut">
              <a:rPr lang="en-US" smtClean="0"/>
              <a:t>2/8/2023</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2725" y="8918575"/>
            <a:ext cx="3078163" cy="469900"/>
          </a:xfrm>
          <a:prstGeom prst="rect">
            <a:avLst/>
          </a:prstGeom>
        </p:spPr>
        <p:txBody>
          <a:bodyPr vert="horz" lIns="91440" tIns="45720" rIns="91440" bIns="45720" rtlCol="0" anchor="b"/>
          <a:lstStyle>
            <a:lvl1pPr algn="r">
              <a:defRPr sz="1200"/>
            </a:lvl1pPr>
          </a:lstStyle>
          <a:p>
            <a:fld id="{38AC88AA-6172-462D-A8FA-0B3173104912}" type="slidenum">
              <a:rPr lang="en-US" smtClean="0"/>
              <a:t>‹#›</a:t>
            </a:fld>
            <a:endParaRPr lang="en-US" dirty="0"/>
          </a:p>
        </p:txBody>
      </p:sp>
    </p:spTree>
    <p:extLst>
      <p:ext uri="{BB962C8B-B14F-4D97-AF65-F5344CB8AC3E}">
        <p14:creationId xmlns:p14="http://schemas.microsoft.com/office/powerpoint/2010/main" val="3955405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2/8/2023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7708326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90583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24884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2/8/2023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913014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2/8/2023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0152732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B3E3403-B6A4-4A5C-8FD2-9D8388F61A8A}" type="datetimeFigureOut">
              <a:rPr lang="en-US" smtClean="0"/>
              <a:t>2/8/2023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4764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2/8/2023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5219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3E3403-B6A4-4A5C-8FD2-9D8388F61A8A}" type="datetimeFigureOut">
              <a:rPr lang="en-US" smtClean="0"/>
              <a:t>2/8/2023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821999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E3403-B6A4-4A5C-8FD2-9D8388F61A8A}" type="datetimeFigureOut">
              <a:rPr lang="en-US" smtClean="0"/>
              <a:t>2/8/2023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819014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BB3E3403-B6A4-4A5C-8FD2-9D8388F61A8A}" type="datetimeFigureOut">
              <a:rPr lang="en-US" smtClean="0"/>
              <a:t>2/8/2023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56424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B3E3403-B6A4-4A5C-8FD2-9D8388F61A8A}" type="datetimeFigureOut">
              <a:rPr lang="en-US" smtClean="0"/>
              <a:t>2/8/2023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90773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B3E3403-B6A4-4A5C-8FD2-9D8388F61A8A}" type="datetimeFigureOut">
              <a:rPr lang="en-US" smtClean="0"/>
              <a:t>2/8/2023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57FBBF00-5058-44C7-83E9-9404151CB4D5}" type="slidenum">
              <a:rPr lang="en-US" smtClean="0"/>
              <a:t>‹#›</a:t>
            </a:fld>
            <a:endParaRPr lang="en-US" dirty="0"/>
          </a:p>
        </p:txBody>
      </p:sp>
    </p:spTree>
    <p:extLst>
      <p:ext uri="{BB962C8B-B14F-4D97-AF65-F5344CB8AC3E}">
        <p14:creationId xmlns:p14="http://schemas.microsoft.com/office/powerpoint/2010/main" val="335377816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B2B235-2E0F-4037-8300-858E6EB7E4D0}"/>
              </a:ext>
            </a:extLst>
          </p:cNvPr>
          <p:cNvPicPr>
            <a:picLocks noChangeAspect="1"/>
          </p:cNvPicPr>
          <p:nvPr/>
        </p:nvPicPr>
        <p:blipFill>
          <a:blip r:embed="rId3">
            <a:alphaModFix amt="35000"/>
          </a:blip>
          <a:stretch>
            <a:fillRect/>
          </a:stretch>
        </p:blipFill>
        <p:spPr>
          <a:xfrm rot="299018">
            <a:off x="1" y="3184882"/>
            <a:ext cx="12192000" cy="4002510"/>
          </a:xfrm>
          <a:prstGeom prst="rect">
            <a:avLst/>
          </a:prstGeom>
        </p:spPr>
      </p:pic>
      <p:pic>
        <p:nvPicPr>
          <p:cNvPr id="3" name="Picture 2" descr="A picture containing text, dark&#10;&#10;Description automatically generated">
            <a:extLst>
              <a:ext uri="{FF2B5EF4-FFF2-40B4-BE49-F238E27FC236}">
                <a16:creationId xmlns:a16="http://schemas.microsoft.com/office/drawing/2014/main" id="{BD142F35-641E-A5B5-79A4-48AC944ACD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Tree>
    <p:extLst>
      <p:ext uri="{BB962C8B-B14F-4D97-AF65-F5344CB8AC3E}">
        <p14:creationId xmlns:p14="http://schemas.microsoft.com/office/powerpoint/2010/main" val="209421282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A5CBCCED-85C5-C219-0F23-136B609D5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700951" cy="6186309"/>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Philippians 3:12-14 (ESV) </a:t>
            </a:r>
          </a:p>
          <a:p>
            <a:r>
              <a:rPr lang="en-US" sz="3600" baseline="30000" dirty="0">
                <a:latin typeface="Times New Roman" panose="02020603050405020304" pitchFamily="18" charset="0"/>
                <a:cs typeface="Times New Roman" panose="02020603050405020304" pitchFamily="18" charset="0"/>
              </a:rPr>
              <a:t>12</a:t>
            </a:r>
            <a:r>
              <a:rPr lang="en-US" sz="3600" dirty="0">
                <a:latin typeface="Times New Roman" panose="02020603050405020304" pitchFamily="18" charset="0"/>
                <a:cs typeface="Times New Roman" panose="02020603050405020304" pitchFamily="18" charset="0"/>
              </a:rPr>
              <a:t> Not that I have already obtained this or am already perfect, but I press on to make it my own, because Christ Jesus has made me his own.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13</a:t>
            </a:r>
            <a:r>
              <a:rPr lang="en-US" sz="3600" dirty="0">
                <a:latin typeface="Times New Roman" panose="02020603050405020304" pitchFamily="18" charset="0"/>
                <a:cs typeface="Times New Roman" panose="02020603050405020304" pitchFamily="18" charset="0"/>
              </a:rPr>
              <a:t> Brothers, I do not consider that I have made it my own. But one thing I do: forgetting what lies behind and straining forward to what lies ahead;  </a:t>
            </a:r>
          </a:p>
          <a:p>
            <a:r>
              <a:rPr lang="en-US" sz="3600" baseline="30000" dirty="0">
                <a:latin typeface="Times New Roman" panose="02020603050405020304" pitchFamily="18" charset="0"/>
                <a:cs typeface="Times New Roman" panose="02020603050405020304" pitchFamily="18" charset="0"/>
              </a:rPr>
              <a:t>14  </a:t>
            </a:r>
            <a:r>
              <a:rPr lang="en-US" sz="3600" dirty="0">
                <a:latin typeface="Times New Roman" panose="02020603050405020304" pitchFamily="18" charset="0"/>
                <a:cs typeface="Times New Roman" panose="02020603050405020304" pitchFamily="18" charset="0"/>
              </a:rPr>
              <a:t>I press on toward the goal for the prize of the upward call of God in Christ Jesus.</a:t>
            </a:r>
          </a:p>
          <a:p>
            <a:endParaRPr lang="en-US" sz="3600" dirty="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5198938"/>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A5CBCCED-85C5-C219-0F23-136B609D5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700951" cy="4524315"/>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Philippians 4:2-4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2 </a:t>
            </a:r>
            <a:r>
              <a:rPr lang="en-US" sz="3600" dirty="0">
                <a:latin typeface="Times New Roman" panose="02020603050405020304" pitchFamily="18" charset="0"/>
                <a:cs typeface="Times New Roman" panose="02020603050405020304" pitchFamily="18" charset="0"/>
              </a:rPr>
              <a:t> I entreat Euodia and Syntyche to agree in the Lord.</a:t>
            </a:r>
          </a:p>
          <a:p>
            <a:r>
              <a:rPr lang="en-US" sz="3600" baseline="30000" dirty="0">
                <a:latin typeface="Times New Roman" panose="02020603050405020304" pitchFamily="18" charset="0"/>
                <a:cs typeface="Times New Roman" panose="02020603050405020304" pitchFamily="18" charset="0"/>
              </a:rPr>
              <a:t>3  </a:t>
            </a:r>
            <a:r>
              <a:rPr lang="en-US" sz="3600" dirty="0">
                <a:latin typeface="Times New Roman" panose="02020603050405020304" pitchFamily="18" charset="0"/>
                <a:cs typeface="Times New Roman" panose="02020603050405020304" pitchFamily="18" charset="0"/>
              </a:rPr>
              <a:t>Yes, I ask you also, true companion, help these women, who have labored side by side with me in the Gospel together with Clement and the rest of my fellow workers, whose names are written in the book of life.</a:t>
            </a:r>
          </a:p>
          <a:p>
            <a:r>
              <a:rPr lang="en-US" sz="3600" baseline="30000" dirty="0">
                <a:latin typeface="Times New Roman" panose="02020603050405020304" pitchFamily="18" charset="0"/>
                <a:cs typeface="Times New Roman" panose="02020603050405020304" pitchFamily="18" charset="0"/>
              </a:rPr>
              <a:t>4  </a:t>
            </a:r>
            <a:r>
              <a:rPr lang="en-US" sz="3600" dirty="0">
                <a:latin typeface="Times New Roman" panose="02020603050405020304" pitchFamily="18" charset="0"/>
                <a:cs typeface="Times New Roman" panose="02020603050405020304" pitchFamily="18" charset="0"/>
              </a:rPr>
              <a:t>Rejoice in the Lord always; again I will say, rejoice.</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1320954"/>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dark, light, outdoor object, night&#10;&#10;Description automatically generated">
            <a:extLst>
              <a:ext uri="{FF2B5EF4-FFF2-40B4-BE49-F238E27FC236}">
                <a16:creationId xmlns:a16="http://schemas.microsoft.com/office/drawing/2014/main" id="{7348B2F2-7482-EBD6-125C-A3F11BC8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4524315"/>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As we begin:</a:t>
            </a:r>
          </a:p>
          <a:p>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There are people who have had things happen in their past that still to this day controls them.</a:t>
            </a:r>
          </a:p>
          <a:p>
            <a:pPr marL="457200">
              <a:buFont typeface="Arial" pitchFamily="34" charset="0"/>
              <a:buChar char="•"/>
              <a:defRPr/>
            </a:pPr>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People will bring up our past and use it against us even if we have changed.</a:t>
            </a:r>
          </a:p>
          <a:p>
            <a:pPr marL="457200">
              <a:defRPr/>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657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5386090"/>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Keys to forgetting the past</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3:13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13 </a:t>
            </a:r>
            <a:r>
              <a:rPr lang="en-US" sz="3600" dirty="0">
                <a:latin typeface="Times New Roman" panose="02020603050405020304" pitchFamily="18" charset="0"/>
                <a:cs typeface="Times New Roman" panose="02020603050405020304" pitchFamily="18" charset="0"/>
              </a:rPr>
              <a:t> …But one thing I do: forgetting what lies behind and straining forward to what lies ahead. </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5546063"/>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dark, light, outdoor object, night&#10;&#10;Description automatically generated">
            <a:extLst>
              <a:ext uri="{FF2B5EF4-FFF2-40B4-BE49-F238E27FC236}">
                <a16:creationId xmlns:a16="http://schemas.microsoft.com/office/drawing/2014/main" id="{7348B2F2-7482-EBD6-125C-A3F11BC8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5078313"/>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The three keys to forgetting the past:</a:t>
            </a:r>
          </a:p>
          <a:p>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a:t>
            </a:r>
            <a:r>
              <a:rPr lang="en-US" sz="3600" u="sng" dirty="0">
                <a:latin typeface="Times New Roman" panose="02020603050405020304" pitchFamily="18" charset="0"/>
                <a:cs typeface="Times New Roman" panose="02020603050405020304" pitchFamily="18" charset="0"/>
              </a:rPr>
              <a:t>First</a:t>
            </a:r>
            <a:r>
              <a:rPr lang="en-US" sz="3600" dirty="0">
                <a:latin typeface="Times New Roman" panose="02020603050405020304" pitchFamily="18" charset="0"/>
                <a:cs typeface="Times New Roman" panose="02020603050405020304" pitchFamily="18" charset="0"/>
              </a:rPr>
              <a:t>, we must make a conscious choice to move on.</a:t>
            </a:r>
          </a:p>
          <a:p>
            <a:pPr marL="457200">
              <a:buFont typeface="Arial" pitchFamily="34" charset="0"/>
              <a:buChar char="•"/>
              <a:defRPr/>
            </a:pPr>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a:t>
            </a:r>
            <a:r>
              <a:rPr lang="en-US" sz="3600" u="sng" dirty="0">
                <a:latin typeface="Times New Roman" panose="02020603050405020304" pitchFamily="18" charset="0"/>
                <a:cs typeface="Times New Roman" panose="02020603050405020304" pitchFamily="18" charset="0"/>
              </a:rPr>
              <a:t>Second</a:t>
            </a:r>
            <a:r>
              <a:rPr lang="en-US" sz="3600" dirty="0">
                <a:latin typeface="Times New Roman" panose="02020603050405020304" pitchFamily="18" charset="0"/>
                <a:cs typeface="Times New Roman" panose="02020603050405020304" pitchFamily="18" charset="0"/>
              </a:rPr>
              <a:t>, focus on what God wants for us now.</a:t>
            </a:r>
          </a:p>
          <a:p>
            <a:pPr marL="457200">
              <a:buFont typeface="Arial" pitchFamily="34" charset="0"/>
              <a:buChar char="•"/>
              <a:defRPr/>
            </a:pPr>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a:t>
            </a:r>
            <a:r>
              <a:rPr lang="en-US" sz="3600" u="sng" dirty="0">
                <a:latin typeface="Times New Roman" panose="02020603050405020304" pitchFamily="18" charset="0"/>
                <a:cs typeface="Times New Roman" panose="02020603050405020304" pitchFamily="18" charset="0"/>
              </a:rPr>
              <a:t>Third</a:t>
            </a:r>
            <a:r>
              <a:rPr lang="en-US" sz="3600" dirty="0">
                <a:latin typeface="Times New Roman" panose="02020603050405020304" pitchFamily="18" charset="0"/>
                <a:cs typeface="Times New Roman" panose="02020603050405020304" pitchFamily="18" charset="0"/>
              </a:rPr>
              <a:t>, we must be consistent and persistent as we move forward.</a:t>
            </a:r>
          </a:p>
          <a:p>
            <a:pPr marL="457200">
              <a:defRPr/>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139975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750">
        <p15:prstTrans prst="fractur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6124754"/>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Problems that cause disunity cannot be swept under the rug</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4:2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2 </a:t>
            </a:r>
            <a:r>
              <a:rPr lang="en-US" sz="3600" dirty="0">
                <a:latin typeface="Times New Roman" panose="02020603050405020304" pitchFamily="18" charset="0"/>
                <a:cs typeface="Times New Roman" panose="02020603050405020304" pitchFamily="18" charset="0"/>
              </a:rPr>
              <a:t> I entreat Euodia and Syntyche to agree in the Lord.</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0612391"/>
      </p:ext>
    </p:extLst>
  </p:cSld>
  <p:clrMapOvr>
    <a:masterClrMapping/>
  </p:clrMapOvr>
  <mc:AlternateContent xmlns:mc="http://schemas.openxmlformats.org/markup-compatibility/2006" xmlns:p14="http://schemas.microsoft.com/office/powerpoint/2010/main">
    <mc:Choice Requires="p14">
      <p:transition spd="slow" p14:dur="1750">
        <p14:ripple dir="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5386090"/>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Find things to rejoice in</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4:4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4 </a:t>
            </a:r>
            <a:r>
              <a:rPr lang="en-US" sz="3600" dirty="0">
                <a:latin typeface="Times New Roman" panose="02020603050405020304" pitchFamily="18" charset="0"/>
                <a:cs typeface="Times New Roman" panose="02020603050405020304" pitchFamily="18" charset="0"/>
              </a:rPr>
              <a:t> Rejoice in the Lord always; again I will say, rejoice.</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5110011"/>
      </p:ext>
    </p:extLst>
  </p:cSld>
  <p:clrMapOvr>
    <a:masterClrMapping/>
  </p:clrMapOvr>
  <mc:AlternateContent xmlns:mc="http://schemas.openxmlformats.org/markup-compatibility/2006" xmlns:p14="http://schemas.microsoft.com/office/powerpoint/2010/main">
    <mc:Choice Requires="p14">
      <p:transition spd="slow" p14:dur="1750">
        <p14:ripple dir="rd"/>
      </p:transition>
    </mc:Choice>
    <mc:Fallback xmlns="">
      <p:transition spd="slow">
        <p:fade/>
      </p:transition>
    </mc:Fallback>
  </mc:AlternateContent>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4573</TotalTime>
  <Words>349</Words>
  <Application>Microsoft Office PowerPoint</Application>
  <PresentationFormat>Widescreen</PresentationFormat>
  <Paragraphs>30</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Gill Sans MT</vt:lpstr>
      <vt:lpstr>Times New Roman</vt:lpstr>
      <vt:lpstr>Parcel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Sherry Reeve</dc:creator>
  <cp:lastModifiedBy>Sherry Reeve</cp:lastModifiedBy>
  <cp:revision>199</cp:revision>
  <cp:lastPrinted>2023-01-11T14:04:34Z</cp:lastPrinted>
  <dcterms:created xsi:type="dcterms:W3CDTF">2021-02-03T13:21:17Z</dcterms:created>
  <dcterms:modified xsi:type="dcterms:W3CDTF">2023-02-08T15:02:32Z</dcterms:modified>
</cp:coreProperties>
</file>