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3"/>
  </p:notesMasterIdLst>
  <p:handoutMasterIdLst>
    <p:handoutMasterId r:id="rId14"/>
  </p:handoutMasterIdLst>
  <p:sldIdLst>
    <p:sldId id="456" r:id="rId2"/>
    <p:sldId id="538" r:id="rId3"/>
    <p:sldId id="546" r:id="rId4"/>
    <p:sldId id="550" r:id="rId5"/>
    <p:sldId id="552" r:id="rId6"/>
    <p:sldId id="554" r:id="rId7"/>
    <p:sldId id="537" r:id="rId8"/>
    <p:sldId id="507" r:id="rId9"/>
    <p:sldId id="549" r:id="rId10"/>
    <p:sldId id="547" r:id="rId11"/>
    <p:sldId id="548" r:id="rId12"/>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F52"/>
    <a:srgbClr val="CC3300"/>
    <a:srgbClr val="D7CDC7"/>
    <a:srgbClr val="003366"/>
    <a:srgbClr val="E6E6E6"/>
    <a:srgbClr val="F7F7F7"/>
    <a:srgbClr val="FBD9AB"/>
    <a:srgbClr val="FF9966"/>
    <a:srgbClr val="AEC5D4"/>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3" autoAdjust="0"/>
    <p:restoredTop sz="94635" autoAdjust="0"/>
  </p:normalViewPr>
  <p:slideViewPr>
    <p:cSldViewPr snapToGrid="0">
      <p:cViewPr varScale="1">
        <p:scale>
          <a:sx n="78" d="100"/>
          <a:sy n="78" d="100"/>
        </p:scale>
        <p:origin x="691"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4" tIns="46586" rIns="93174" bIns="46586"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4" tIns="46586" rIns="93174" bIns="46586" rtlCol="0"/>
          <a:lstStyle>
            <a:lvl1pPr algn="r">
              <a:defRPr sz="1200"/>
            </a:lvl1pPr>
          </a:lstStyle>
          <a:p>
            <a:fld id="{F37528E3-9F54-4201-B3FE-593A2F142EC8}" type="datetimeFigureOut">
              <a:rPr lang="en-US" smtClean="0"/>
              <a:t>10/22/2023</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4" tIns="46586" rIns="93174" bIns="4658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4" tIns="46586" rIns="93174" bIns="46586" rtlCol="0" anchor="b"/>
          <a:lstStyle>
            <a:lvl1pPr algn="r">
              <a:defRPr sz="1200"/>
            </a:lvl1pPr>
          </a:lstStyle>
          <a:p>
            <a:fld id="{6B9E8EBB-9B6B-4C44-95AA-BD16F5FD8250}" type="slidenum">
              <a:rPr lang="en-US" smtClean="0"/>
              <a:t>‹#›</a:t>
            </a:fld>
            <a:endParaRPr lang="en-US" dirty="0"/>
          </a:p>
        </p:txBody>
      </p:sp>
    </p:spTree>
    <p:extLst>
      <p:ext uri="{BB962C8B-B14F-4D97-AF65-F5344CB8AC3E}">
        <p14:creationId xmlns:p14="http://schemas.microsoft.com/office/powerpoint/2010/main" val="5692924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258" cy="465292"/>
          </a:xfrm>
          <a:prstGeom prst="rect">
            <a:avLst/>
          </a:prstGeom>
        </p:spPr>
        <p:txBody>
          <a:bodyPr vert="horz" lIns="90416" tIns="45208" rIns="90416" bIns="45208" rtlCol="0"/>
          <a:lstStyle>
            <a:lvl1pPr algn="l">
              <a:defRPr sz="1200"/>
            </a:lvl1pPr>
          </a:lstStyle>
          <a:p>
            <a:endParaRPr lang="en-US" dirty="0"/>
          </a:p>
        </p:txBody>
      </p:sp>
      <p:sp>
        <p:nvSpPr>
          <p:cNvPr id="3" name="Date Placeholder 2"/>
          <p:cNvSpPr>
            <a:spLocks noGrp="1"/>
          </p:cNvSpPr>
          <p:nvPr>
            <p:ph type="dt" idx="1"/>
          </p:nvPr>
        </p:nvSpPr>
        <p:spPr>
          <a:xfrm>
            <a:off x="3970576" y="0"/>
            <a:ext cx="3038258" cy="465292"/>
          </a:xfrm>
          <a:prstGeom prst="rect">
            <a:avLst/>
          </a:prstGeom>
        </p:spPr>
        <p:txBody>
          <a:bodyPr vert="horz" lIns="90416" tIns="45208" rIns="90416" bIns="45208" rtlCol="0"/>
          <a:lstStyle>
            <a:lvl1pPr algn="r">
              <a:defRPr sz="1200"/>
            </a:lvl1pPr>
          </a:lstStyle>
          <a:p>
            <a:fld id="{2CF3F777-73A9-4F14-8A0A-B647773D7808}" type="datetimeFigureOut">
              <a:rPr lang="en-US" smtClean="0"/>
              <a:t>10/22/2023</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0416" tIns="45208" rIns="90416" bIns="45208" rtlCol="0" anchor="ctr"/>
          <a:lstStyle/>
          <a:p>
            <a:endParaRPr lang="en-US" dirty="0"/>
          </a:p>
        </p:txBody>
      </p:sp>
      <p:sp>
        <p:nvSpPr>
          <p:cNvPr id="5" name="Notes Placeholder 4"/>
          <p:cNvSpPr>
            <a:spLocks noGrp="1"/>
          </p:cNvSpPr>
          <p:nvPr>
            <p:ph type="body" sz="quarter" idx="3"/>
          </p:nvPr>
        </p:nvSpPr>
        <p:spPr>
          <a:xfrm>
            <a:off x="700413" y="4473716"/>
            <a:ext cx="5609574" cy="3661028"/>
          </a:xfrm>
          <a:prstGeom prst="rect">
            <a:avLst/>
          </a:prstGeom>
        </p:spPr>
        <p:txBody>
          <a:bodyPr vert="horz" lIns="90416" tIns="45208" rIns="90416" bIns="4520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31108"/>
            <a:ext cx="3038258" cy="465292"/>
          </a:xfrm>
          <a:prstGeom prst="rect">
            <a:avLst/>
          </a:prstGeom>
        </p:spPr>
        <p:txBody>
          <a:bodyPr vert="horz" lIns="90416" tIns="45208" rIns="90416" bIns="45208"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576" y="8831108"/>
            <a:ext cx="3038258" cy="465292"/>
          </a:xfrm>
          <a:prstGeom prst="rect">
            <a:avLst/>
          </a:prstGeom>
        </p:spPr>
        <p:txBody>
          <a:bodyPr vert="horz" lIns="90416" tIns="45208" rIns="90416" bIns="45208" rtlCol="0" anchor="b"/>
          <a:lstStyle>
            <a:lvl1pPr algn="r">
              <a:defRPr sz="1200"/>
            </a:lvl1pPr>
          </a:lstStyle>
          <a:p>
            <a:fld id="{38AC88AA-6172-462D-A8FA-0B3173104912}" type="slidenum">
              <a:rPr lang="en-US" smtClean="0"/>
              <a:t>‹#›</a:t>
            </a:fld>
            <a:endParaRPr lang="en-US" dirty="0"/>
          </a:p>
        </p:txBody>
      </p:sp>
    </p:spTree>
    <p:extLst>
      <p:ext uri="{BB962C8B-B14F-4D97-AF65-F5344CB8AC3E}">
        <p14:creationId xmlns:p14="http://schemas.microsoft.com/office/powerpoint/2010/main" val="3955405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77083261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905834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24884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913014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0152732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647643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7FBBF00-5058-44C7-83E9-9404151CB4D5}" type="slidenum">
              <a:rPr lang="en-US" smtClean="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952192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3821999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819014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BB3E3403-B6A4-4A5C-8FD2-9D8388F61A8A}" type="datetimeFigureOut">
              <a:rPr lang="en-US" smtClean="0"/>
              <a:t>10/22/2023</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2564240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B3E3403-B6A4-4A5C-8FD2-9D8388F61A8A}" type="datetimeFigureOut">
              <a:rPr lang="en-US" smtClean="0"/>
              <a:t>10/22/2023</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57FBBF00-5058-44C7-83E9-9404151CB4D5}" type="slidenum">
              <a:rPr lang="en-US" smtClean="0"/>
              <a:t>‹#›</a:t>
            </a:fld>
            <a:endParaRPr lang="en-US" dirty="0"/>
          </a:p>
        </p:txBody>
      </p:sp>
    </p:spTree>
    <p:extLst>
      <p:ext uri="{BB962C8B-B14F-4D97-AF65-F5344CB8AC3E}">
        <p14:creationId xmlns:p14="http://schemas.microsoft.com/office/powerpoint/2010/main" val="1490773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B3E3403-B6A4-4A5C-8FD2-9D8388F61A8A}" type="datetimeFigureOut">
              <a:rPr lang="en-US" smtClean="0"/>
              <a:t>10/22/2023</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57FBBF00-5058-44C7-83E9-9404151CB4D5}" type="slidenum">
              <a:rPr lang="en-US" smtClean="0"/>
              <a:t>‹#›</a:t>
            </a:fld>
            <a:endParaRPr lang="en-US" dirty="0"/>
          </a:p>
        </p:txBody>
      </p:sp>
    </p:spTree>
    <p:extLst>
      <p:ext uri="{BB962C8B-B14F-4D97-AF65-F5344CB8AC3E}">
        <p14:creationId xmlns:p14="http://schemas.microsoft.com/office/powerpoint/2010/main" val="3353778164"/>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1B2B235-2E0F-4037-8300-858E6EB7E4D0}"/>
              </a:ext>
            </a:extLst>
          </p:cNvPr>
          <p:cNvPicPr>
            <a:picLocks noChangeAspect="1"/>
          </p:cNvPicPr>
          <p:nvPr/>
        </p:nvPicPr>
        <p:blipFill>
          <a:blip r:embed="rId3">
            <a:alphaModFix amt="35000"/>
          </a:blip>
          <a:stretch>
            <a:fillRect/>
          </a:stretch>
        </p:blipFill>
        <p:spPr>
          <a:xfrm rot="299018">
            <a:off x="1" y="3184882"/>
            <a:ext cx="12192000" cy="4002510"/>
          </a:xfrm>
          <a:prstGeom prst="rect">
            <a:avLst/>
          </a:prstGeom>
        </p:spPr>
      </p:pic>
      <p:pic>
        <p:nvPicPr>
          <p:cNvPr id="3" name="Picture 2">
            <a:extLst>
              <a:ext uri="{FF2B5EF4-FFF2-40B4-BE49-F238E27FC236}">
                <a16:creationId xmlns:a16="http://schemas.microsoft.com/office/drawing/2014/main" id="{6E680F3E-D4A7-C6A0-3409-946FA77F30E7}"/>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094212826"/>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C39B8C-E0E1-B1B6-09AC-D5955A5895C9}"/>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5016758"/>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We need to stay away from opinion driven division in church</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1 Corinthians 1:11-12 (ESV) </a:t>
            </a:r>
          </a:p>
          <a:p>
            <a:pPr algn="ctr"/>
            <a:r>
              <a:rPr lang="en-US" sz="3600" baseline="30000" dirty="0">
                <a:latin typeface="Times New Roman" panose="02020603050405020304" pitchFamily="18" charset="0"/>
                <a:cs typeface="Times New Roman" panose="02020603050405020304" pitchFamily="18" charset="0"/>
              </a:rPr>
              <a:t>11</a:t>
            </a:r>
            <a:r>
              <a:rPr lang="en-US" sz="3600" dirty="0">
                <a:latin typeface="Times New Roman" panose="02020603050405020304" pitchFamily="18" charset="0"/>
                <a:cs typeface="Times New Roman" panose="02020603050405020304" pitchFamily="18" charset="0"/>
              </a:rPr>
              <a:t> It has been reported to me by Chloe’s people that there is quarreling among you, my brothers.</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916744"/>
      </p:ext>
    </p:extLst>
  </p:cSld>
  <p:clrMapOvr>
    <a:masterClrMapping/>
  </p:clrMapOvr>
  <mc:AlternateContent xmlns:mc="http://schemas.openxmlformats.org/markup-compatibility/2006" xmlns:p14="http://schemas.microsoft.com/office/powerpoint/2010/main">
    <mc:Choice Requires="p14">
      <p:transition spd="slow" p14:dur="1750">
        <p14:ripple dir="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C39B8C-E0E1-B1B6-09AC-D5955A5895C9}"/>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4832092"/>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How to fix problems that may occur</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1 Corinthians 3:3 (ESV) </a:t>
            </a:r>
          </a:p>
          <a:p>
            <a:pPr algn="ctr"/>
            <a:r>
              <a:rPr lang="en-US" sz="3600" baseline="30000" dirty="0">
                <a:latin typeface="Times New Roman" panose="02020603050405020304" pitchFamily="18" charset="0"/>
                <a:cs typeface="Times New Roman" panose="02020603050405020304" pitchFamily="18" charset="0"/>
              </a:rPr>
              <a:t>3</a:t>
            </a:r>
            <a:r>
              <a:rPr lang="en-US" sz="3600" dirty="0">
                <a:latin typeface="Times New Roman" panose="02020603050405020304" pitchFamily="18" charset="0"/>
                <a:cs typeface="Times New Roman" panose="02020603050405020304" pitchFamily="18" charset="0"/>
              </a:rPr>
              <a:t> for you are still of the flesh. For while there is jealousy and strife among you, are you not of the flesh and behaving only in a human way?</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8761353"/>
      </p:ext>
    </p:extLst>
  </p:cSld>
  <p:clrMapOvr>
    <a:masterClrMapping/>
  </p:clrMapOvr>
  <mc:AlternateContent xmlns:mc="http://schemas.openxmlformats.org/markup-compatibility/2006" xmlns:p14="http://schemas.microsoft.com/office/powerpoint/2010/main">
    <mc:Choice Requires="p14">
      <p:transition spd="slow" p14:dur="1750">
        <p14:ripple dir="l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A26978-113E-37BD-6F5B-9A1CAE8AC575}"/>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p:cNvSpPr txBox="1"/>
          <p:nvPr/>
        </p:nvSpPr>
        <p:spPr>
          <a:xfrm>
            <a:off x="778476" y="714377"/>
            <a:ext cx="10700951" cy="4524315"/>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 1 Corinthians 1:9-10 (ESV) </a:t>
            </a:r>
          </a:p>
          <a:p>
            <a:r>
              <a:rPr lang="en-US" sz="3600" baseline="30000" dirty="0">
                <a:latin typeface="Times New Roman" panose="02020603050405020304" pitchFamily="18" charset="0"/>
                <a:cs typeface="Times New Roman" panose="02020603050405020304" pitchFamily="18" charset="0"/>
              </a:rPr>
              <a:t>9</a:t>
            </a:r>
            <a:r>
              <a:rPr lang="en-US" sz="3600" dirty="0">
                <a:latin typeface="Times New Roman" panose="02020603050405020304" pitchFamily="18" charset="0"/>
                <a:cs typeface="Times New Roman" panose="02020603050405020304" pitchFamily="18" charset="0"/>
              </a:rPr>
              <a:t> God is faithful, by whom you were called into the fellowship of his Son, Jesus Christ our Lord.</a:t>
            </a:r>
          </a:p>
          <a:p>
            <a:r>
              <a:rPr lang="en-US" sz="3600" baseline="30000" dirty="0">
                <a:latin typeface="Times New Roman" panose="02020603050405020304" pitchFamily="18" charset="0"/>
                <a:cs typeface="Times New Roman" panose="02020603050405020304" pitchFamily="18" charset="0"/>
              </a:rPr>
              <a:t>10</a:t>
            </a:r>
            <a:r>
              <a:rPr lang="en-US" sz="3600" dirty="0">
                <a:latin typeface="Times New Roman" panose="02020603050405020304" pitchFamily="18" charset="0"/>
                <a:cs typeface="Times New Roman" panose="02020603050405020304" pitchFamily="18" charset="0"/>
              </a:rPr>
              <a:t> I appeal to you brothers, by the name of our Lord Jesus Christ, that all of you agree, and that there by no division among you, but that you be united in the same mind and the same judgment.</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4487403"/>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A26978-113E-37BD-6F5B-9A1CAE8AC575}"/>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p:cNvSpPr txBox="1"/>
          <p:nvPr/>
        </p:nvSpPr>
        <p:spPr>
          <a:xfrm>
            <a:off x="778476" y="714377"/>
            <a:ext cx="10700951" cy="3970318"/>
          </a:xfrm>
          <a:prstGeom prst="rect">
            <a:avLst/>
          </a:prstGeom>
          <a:noFill/>
        </p:spPr>
        <p:txBody>
          <a:bodyPr wrap="square" rtlCol="0">
            <a:spAutoFit/>
          </a:bodyPr>
          <a:lstStyle/>
          <a:p>
            <a:r>
              <a:rPr lang="en-US" sz="3600" b="1" dirty="0">
                <a:latin typeface="Times New Roman" panose="02020603050405020304" pitchFamily="18" charset="0"/>
                <a:cs typeface="Times New Roman" panose="02020603050405020304" pitchFamily="18" charset="0"/>
              </a:rPr>
              <a:t> 1 Corinthians 1:11-12 (ESV) </a:t>
            </a:r>
          </a:p>
          <a:p>
            <a:r>
              <a:rPr lang="en-US" sz="3600" baseline="30000" dirty="0">
                <a:latin typeface="Times New Roman" panose="02020603050405020304" pitchFamily="18" charset="0"/>
                <a:cs typeface="Times New Roman" panose="02020603050405020304" pitchFamily="18" charset="0"/>
              </a:rPr>
              <a:t>11</a:t>
            </a:r>
            <a:r>
              <a:rPr lang="en-US" sz="3600" dirty="0">
                <a:latin typeface="Times New Roman" panose="02020603050405020304" pitchFamily="18" charset="0"/>
                <a:cs typeface="Times New Roman" panose="02020603050405020304" pitchFamily="18" charset="0"/>
              </a:rPr>
              <a:t> It has been reported to me by Chloe’s people that there is quarreling among you, my brothers.</a:t>
            </a:r>
          </a:p>
          <a:p>
            <a:r>
              <a:rPr lang="en-US" sz="3600" baseline="30000" dirty="0">
                <a:latin typeface="Times New Roman" panose="02020603050405020304" pitchFamily="18" charset="0"/>
                <a:cs typeface="Times New Roman" panose="02020603050405020304" pitchFamily="18" charset="0"/>
              </a:rPr>
              <a:t>12</a:t>
            </a:r>
            <a:r>
              <a:rPr lang="en-US" sz="3600" dirty="0">
                <a:latin typeface="Times New Roman" panose="02020603050405020304" pitchFamily="18" charset="0"/>
                <a:cs typeface="Times New Roman" panose="02020603050405020304" pitchFamily="18" charset="0"/>
              </a:rPr>
              <a:t> What I mean is that each one of you says, “I follow Paul,” or “I follow Apollos,” or “I follow Cephas,” or “I follow Christ.”</a:t>
            </a:r>
          </a:p>
          <a:p>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7269043"/>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A26978-113E-37BD-6F5B-9A1CAE8AC575}"/>
              </a:ext>
            </a:extLst>
          </p:cNvPr>
          <p:cNvPicPr>
            <a:picLocks noChangeAspect="1"/>
          </p:cNvPicPr>
          <p:nvPr/>
        </p:nvPicPr>
        <p:blipFill>
          <a:blip r:embed="rId3"/>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D4174C7E-701F-5A4A-D721-C1C8E8C837F8}"/>
              </a:ext>
            </a:extLst>
          </p:cNvPr>
          <p:cNvPicPr>
            <a:picLocks noChangeAspect="1"/>
          </p:cNvPicPr>
          <p:nvPr/>
        </p:nvPicPr>
        <p:blipFill>
          <a:blip r:embed="rId4"/>
          <a:stretch>
            <a:fillRect/>
          </a:stretch>
        </p:blipFill>
        <p:spPr>
          <a:xfrm>
            <a:off x="956965" y="0"/>
            <a:ext cx="10278070" cy="6858000"/>
          </a:xfrm>
          <a:prstGeom prst="rect">
            <a:avLst/>
          </a:prstGeom>
        </p:spPr>
      </p:pic>
    </p:spTree>
    <p:extLst>
      <p:ext uri="{BB962C8B-B14F-4D97-AF65-F5344CB8AC3E}">
        <p14:creationId xmlns:p14="http://schemas.microsoft.com/office/powerpoint/2010/main" val="4282842767"/>
      </p:ext>
    </p:extLst>
  </p:cSld>
  <p:clrMapOvr>
    <a:masterClrMapping/>
  </p:clrMapOvr>
  <mc:AlternateContent xmlns:mc="http://schemas.openxmlformats.org/markup-compatibility/2006" xmlns:p14="http://schemas.microsoft.com/office/powerpoint/2010/main">
    <mc:Choice Requires="p14">
      <p:transition spd="slow" p14:dur="1750">
        <p:wipe/>
      </p:transition>
    </mc:Choice>
    <mc:Fallback xmlns="">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A26978-113E-37BD-6F5B-9A1CAE8AC575}"/>
              </a:ext>
            </a:extLst>
          </p:cNvPr>
          <p:cNvPicPr>
            <a:picLocks noChangeAspect="1"/>
          </p:cNvPicPr>
          <p:nvPr/>
        </p:nvPicPr>
        <p:blipFill>
          <a:blip r:embed="rId3"/>
          <a:stretch>
            <a:fillRect/>
          </a:stretch>
        </p:blipFill>
        <p:spPr>
          <a:xfrm>
            <a:off x="0" y="0"/>
            <a:ext cx="12192000" cy="6858000"/>
          </a:xfrm>
          <a:prstGeom prst="rect">
            <a:avLst/>
          </a:prstGeom>
        </p:spPr>
      </p:pic>
      <p:pic>
        <p:nvPicPr>
          <p:cNvPr id="1026" name="Picture 2">
            <a:extLst>
              <a:ext uri="{FF2B5EF4-FFF2-40B4-BE49-F238E27FC236}">
                <a16:creationId xmlns:a16="http://schemas.microsoft.com/office/drawing/2014/main" id="{9A68C8CE-8B43-9959-8295-31B08B415D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7645" y="455946"/>
            <a:ext cx="9112368" cy="6082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8821318"/>
      </p:ext>
    </p:extLst>
  </p:cSld>
  <p:clrMapOvr>
    <a:masterClrMapping/>
  </p:clrMapOvr>
  <mc:AlternateContent xmlns:mc="http://schemas.openxmlformats.org/markup-compatibility/2006" xmlns:p14="http://schemas.microsoft.com/office/powerpoint/2010/main">
    <mc:Choice Requires="p14">
      <p:transition spd="slow" p14:dur="1750">
        <p:wipe dir="r"/>
      </p:transition>
    </mc:Choice>
    <mc:Fallback xmlns="">
      <p:transition spd="slow">
        <p:wipe dir="r"/>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A26978-113E-37BD-6F5B-9A1CAE8AC575}"/>
              </a:ext>
            </a:extLst>
          </p:cNvPr>
          <p:cNvPicPr>
            <a:picLocks noChangeAspect="1"/>
          </p:cNvPicPr>
          <p:nvPr/>
        </p:nvPicPr>
        <p:blipFill>
          <a:blip r:embed="rId3"/>
          <a:stretch>
            <a:fillRect/>
          </a:stretch>
        </p:blipFill>
        <p:spPr>
          <a:xfrm>
            <a:off x="0" y="0"/>
            <a:ext cx="12192000" cy="6858000"/>
          </a:xfrm>
          <a:prstGeom prst="rect">
            <a:avLst/>
          </a:prstGeom>
        </p:spPr>
      </p:pic>
      <p:pic>
        <p:nvPicPr>
          <p:cNvPr id="2" name="Picture 1">
            <a:extLst>
              <a:ext uri="{FF2B5EF4-FFF2-40B4-BE49-F238E27FC236}">
                <a16:creationId xmlns:a16="http://schemas.microsoft.com/office/drawing/2014/main" id="{F87AE90A-BB83-D36A-E021-C58E6D05C6DB}"/>
              </a:ext>
            </a:extLst>
          </p:cNvPr>
          <p:cNvPicPr>
            <a:picLocks noChangeAspect="1"/>
          </p:cNvPicPr>
          <p:nvPr/>
        </p:nvPicPr>
        <p:blipFill>
          <a:blip r:embed="rId4"/>
          <a:stretch>
            <a:fillRect/>
          </a:stretch>
        </p:blipFill>
        <p:spPr>
          <a:xfrm>
            <a:off x="0" y="354224"/>
            <a:ext cx="12192000" cy="6149552"/>
          </a:xfrm>
          <a:prstGeom prst="rect">
            <a:avLst/>
          </a:prstGeom>
        </p:spPr>
      </p:pic>
    </p:spTree>
    <p:extLst>
      <p:ext uri="{BB962C8B-B14F-4D97-AF65-F5344CB8AC3E}">
        <p14:creationId xmlns:p14="http://schemas.microsoft.com/office/powerpoint/2010/main" val="1752090306"/>
      </p:ext>
    </p:extLst>
  </p:cSld>
  <p:clrMapOvr>
    <a:masterClrMapping/>
  </p:clrMapOvr>
  <mc:AlternateContent xmlns:mc="http://schemas.openxmlformats.org/markup-compatibility/2006" xmlns:p14="http://schemas.microsoft.com/office/powerpoint/2010/main">
    <mc:Choice Requires="p14">
      <p:transition spd="slow" p14:dur="1750">
        <p:wipe dir="d"/>
      </p:transition>
    </mc:Choice>
    <mc:Fallback xmlns="">
      <p:transition spd="slow">
        <p:wipe dir="d"/>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8C5449-601C-A511-7B1B-642F6B4790A8}"/>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778476" y="714377"/>
            <a:ext cx="10823716" cy="7294305"/>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As we begin:</a:t>
            </a:r>
          </a:p>
          <a:p>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This letter has much to say to healthy churches.</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Paul wrote at least three letters to this church.</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Paul deals with some difficult issues.</a:t>
            </a:r>
          </a:p>
          <a:p>
            <a:pPr marL="457200">
              <a:buFont typeface="Arial" pitchFamily="34" charset="0"/>
              <a:buChar char="•"/>
              <a:defRPr/>
            </a:pPr>
            <a:endParaRPr lang="en-US" sz="3600" dirty="0">
              <a:latin typeface="Times New Roman" panose="02020603050405020304" pitchFamily="18" charset="0"/>
              <a:cs typeface="Times New Roman" panose="02020603050405020304" pitchFamily="18" charset="0"/>
            </a:endParaRPr>
          </a:p>
          <a:p>
            <a:pPr marL="457200">
              <a:buFont typeface="Arial" pitchFamily="34" charset="0"/>
              <a:buChar char="•"/>
              <a:defRPr/>
            </a:pPr>
            <a:r>
              <a:rPr lang="en-US" sz="3600" dirty="0">
                <a:latin typeface="Times New Roman" panose="02020603050405020304" pitchFamily="18" charset="0"/>
                <a:cs typeface="Times New Roman" panose="02020603050405020304" pitchFamily="18" charset="0"/>
              </a:rPr>
              <a:t> In 1 Cor. 1:4-9 Paul tells them how thankful he is.</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4685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fractur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C39B8C-E0E1-B1B6-09AC-D5955A5895C9}"/>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1425039" y="714377"/>
            <a:ext cx="9369631" cy="5016758"/>
          </a:xfrm>
          <a:prstGeom prst="rect">
            <a:avLst/>
          </a:prstGeom>
          <a:noFill/>
        </p:spPr>
        <p:txBody>
          <a:bodyPr wrap="square" rtlCol="0">
            <a:spAutoFit/>
          </a:bodyPr>
          <a:lstStyle/>
          <a:p>
            <a:pPr algn="ctr"/>
            <a:endParaRPr lang="en-US" sz="4800" dirty="0">
              <a:latin typeface="Times New Roman" panose="02020603050405020304" pitchFamily="18" charset="0"/>
              <a:cs typeface="Times New Roman" panose="02020603050405020304" pitchFamily="18" charset="0"/>
            </a:endParaRPr>
          </a:p>
          <a:p>
            <a:pPr algn="ctr"/>
            <a:r>
              <a:rPr lang="en-US" sz="4800" dirty="0">
                <a:latin typeface="Times New Roman" panose="02020603050405020304" pitchFamily="18" charset="0"/>
                <a:cs typeface="Times New Roman" panose="02020603050405020304" pitchFamily="18" charset="0"/>
              </a:rPr>
              <a:t>We as believers are always in fellowship with God</a:t>
            </a:r>
          </a:p>
          <a:p>
            <a:pPr algn="ctr"/>
            <a:endParaRPr lang="en-US" sz="3200" dirty="0">
              <a:latin typeface="Times New Roman" panose="02020603050405020304" pitchFamily="18" charset="0"/>
              <a:cs typeface="Times New Roman" panose="02020603050405020304" pitchFamily="18" charset="0"/>
            </a:endParaRPr>
          </a:p>
          <a:p>
            <a:pPr algn="ctr"/>
            <a:r>
              <a:rPr lang="en-US" sz="3600" b="1" dirty="0">
                <a:latin typeface="Times New Roman" panose="02020603050405020304" pitchFamily="18" charset="0"/>
                <a:cs typeface="Times New Roman" panose="02020603050405020304" pitchFamily="18" charset="0"/>
              </a:rPr>
              <a:t>1 Corinthians 1:9-10 (ESV) </a:t>
            </a:r>
          </a:p>
          <a:p>
            <a:pPr algn="ctr"/>
            <a:r>
              <a:rPr lang="en-US" sz="3600" baseline="30000" dirty="0">
                <a:latin typeface="Times New Roman" panose="02020603050405020304" pitchFamily="18" charset="0"/>
                <a:cs typeface="Times New Roman" panose="02020603050405020304" pitchFamily="18" charset="0"/>
              </a:rPr>
              <a:t>9</a:t>
            </a:r>
            <a:r>
              <a:rPr lang="en-US" sz="3600" dirty="0">
                <a:latin typeface="Times New Roman" panose="02020603050405020304" pitchFamily="18" charset="0"/>
                <a:cs typeface="Times New Roman" panose="02020603050405020304" pitchFamily="18" charset="0"/>
              </a:rPr>
              <a:t> God is faithful, by whom you were called into the fellowship of his Son, Jesus Christ our Lord.</a:t>
            </a:r>
          </a:p>
          <a:p>
            <a:pPr algn="ct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7032550"/>
      </p:ext>
    </p:extLst>
  </p:cSld>
  <p:clrMapOvr>
    <a:masterClrMapping/>
  </p:clrMapOvr>
  <mc:AlternateContent xmlns:mc="http://schemas.openxmlformats.org/markup-compatibility/2006" xmlns:p14="http://schemas.microsoft.com/office/powerpoint/2010/main">
    <mc:Choice Requires="p14">
      <p:transition spd="slow" p14:dur="1750">
        <p14:ripp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88C5449-601C-A511-7B1B-642F6B4790A8}"/>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p:cNvSpPr txBox="1"/>
          <p:nvPr/>
        </p:nvSpPr>
        <p:spPr>
          <a:xfrm>
            <a:off x="778476" y="714377"/>
            <a:ext cx="10823716" cy="7294305"/>
          </a:xfrm>
          <a:prstGeom prst="rect">
            <a:avLst/>
          </a:prstGeom>
          <a:noFill/>
        </p:spPr>
        <p:txBody>
          <a:bodyPr wrap="square" rtlCol="0">
            <a:spAutoFit/>
          </a:bodyPr>
          <a:lstStyle/>
          <a:p>
            <a:r>
              <a:rPr lang="en-US" sz="3600" dirty="0">
                <a:latin typeface="Times New Roman" panose="02020603050405020304" pitchFamily="18" charset="0"/>
                <a:cs typeface="Times New Roman" panose="02020603050405020304" pitchFamily="18" charset="0"/>
              </a:rPr>
              <a:t>Chuck Swindoll on 1 Corinthians 1:10,</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“Paul desires that even in the midst of diversity, there would be a harmony of attitude, agreement on the essentials of the faith, and single-mindedness of purpose. In this way they would be “complete.”…What a perfect image for mending the broken relationships that had been torn apart through disagreement, disharmony, and unresolved conflict.”</a:t>
            </a: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latin typeface="Times New Roman" panose="02020603050405020304" pitchFamily="18" charset="0"/>
              <a:cs typeface="Times New Roman" panose="02020603050405020304" pitchFamily="18" charset="0"/>
            </a:endParaRPr>
          </a:p>
          <a:p>
            <a:pPr marL="457200">
              <a:defRPr/>
            </a:pPr>
            <a:endParaRPr lang="en-US" sz="36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2289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750">
        <p15:prstTrans prst="wind"/>
      </p:transition>
    </mc:Choice>
    <mc:Fallback xmlns="">
      <p:transition spd="slow">
        <p:fade/>
      </p:transition>
    </mc:Fallback>
  </mc:AlternateContent>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7028</TotalTime>
  <Words>375</Words>
  <Application>Microsoft Office PowerPoint</Application>
  <PresentationFormat>Widescreen</PresentationFormat>
  <Paragraphs>37</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Gill Sans MT</vt:lpstr>
      <vt:lpstr>Times New Roman</vt:lpstr>
      <vt:lpstr>Parcel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Sherry Reeve</dc:creator>
  <cp:lastModifiedBy>Sherry Reeve</cp:lastModifiedBy>
  <cp:revision>263</cp:revision>
  <cp:lastPrinted>2023-10-17T13:56:19Z</cp:lastPrinted>
  <dcterms:created xsi:type="dcterms:W3CDTF">2021-02-03T13:21:17Z</dcterms:created>
  <dcterms:modified xsi:type="dcterms:W3CDTF">2023-10-22T11:19:56Z</dcterms:modified>
</cp:coreProperties>
</file>