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3"/>
  </p:notesMasterIdLst>
  <p:handoutMasterIdLst>
    <p:handoutMasterId r:id="rId14"/>
  </p:handoutMasterIdLst>
  <p:sldIdLst>
    <p:sldId id="456" r:id="rId2"/>
    <p:sldId id="538" r:id="rId3"/>
    <p:sldId id="537" r:id="rId4"/>
    <p:sldId id="549" r:id="rId5"/>
    <p:sldId id="507" r:id="rId6"/>
    <p:sldId id="547" r:id="rId7"/>
    <p:sldId id="548" r:id="rId8"/>
    <p:sldId id="552" r:id="rId9"/>
    <p:sldId id="553" r:id="rId10"/>
    <p:sldId id="550" r:id="rId11"/>
    <p:sldId id="551" r:id="rId12"/>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F52"/>
    <a:srgbClr val="CC3300"/>
    <a:srgbClr val="D7CDC7"/>
    <a:srgbClr val="003366"/>
    <a:srgbClr val="E6E6E6"/>
    <a:srgbClr val="F7F7F7"/>
    <a:srgbClr val="FBD9AB"/>
    <a:srgbClr val="FF9966"/>
    <a:srgbClr val="AEC5D4"/>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3" autoAdjust="0"/>
    <p:restoredTop sz="94635" autoAdjust="0"/>
  </p:normalViewPr>
  <p:slideViewPr>
    <p:cSldViewPr snapToGrid="0">
      <p:cViewPr varScale="1">
        <p:scale>
          <a:sx n="78" d="100"/>
          <a:sy n="78" d="100"/>
        </p:scale>
        <p:origin x="691"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4" tIns="46586" rIns="93174" bIns="46586"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4" tIns="46586" rIns="93174" bIns="46586" rtlCol="0"/>
          <a:lstStyle>
            <a:lvl1pPr algn="r">
              <a:defRPr sz="1200"/>
            </a:lvl1pPr>
          </a:lstStyle>
          <a:p>
            <a:fld id="{F37528E3-9F54-4201-B3FE-593A2F142EC8}" type="datetimeFigureOut">
              <a:rPr lang="en-US" smtClean="0"/>
              <a:t>10/24/2023</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4" tIns="46586" rIns="93174" bIns="46586"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4" tIns="46586" rIns="93174" bIns="46586" rtlCol="0" anchor="b"/>
          <a:lstStyle>
            <a:lvl1pPr algn="r">
              <a:defRPr sz="1200"/>
            </a:lvl1pPr>
          </a:lstStyle>
          <a:p>
            <a:fld id="{6B9E8EBB-9B6B-4C44-95AA-BD16F5FD8250}" type="slidenum">
              <a:rPr lang="en-US" smtClean="0"/>
              <a:t>‹#›</a:t>
            </a:fld>
            <a:endParaRPr lang="en-US" dirty="0"/>
          </a:p>
        </p:txBody>
      </p:sp>
    </p:spTree>
    <p:extLst>
      <p:ext uri="{BB962C8B-B14F-4D97-AF65-F5344CB8AC3E}">
        <p14:creationId xmlns:p14="http://schemas.microsoft.com/office/powerpoint/2010/main" val="5692924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258" cy="465292"/>
          </a:xfrm>
          <a:prstGeom prst="rect">
            <a:avLst/>
          </a:prstGeom>
        </p:spPr>
        <p:txBody>
          <a:bodyPr vert="horz" lIns="90416" tIns="45208" rIns="90416" bIns="45208" rtlCol="0"/>
          <a:lstStyle>
            <a:lvl1pPr algn="l">
              <a:defRPr sz="1200"/>
            </a:lvl1pPr>
          </a:lstStyle>
          <a:p>
            <a:endParaRPr lang="en-US" dirty="0"/>
          </a:p>
        </p:txBody>
      </p:sp>
      <p:sp>
        <p:nvSpPr>
          <p:cNvPr id="3" name="Date Placeholder 2"/>
          <p:cNvSpPr>
            <a:spLocks noGrp="1"/>
          </p:cNvSpPr>
          <p:nvPr>
            <p:ph type="dt" idx="1"/>
          </p:nvPr>
        </p:nvSpPr>
        <p:spPr>
          <a:xfrm>
            <a:off x="3970576" y="0"/>
            <a:ext cx="3038258" cy="465292"/>
          </a:xfrm>
          <a:prstGeom prst="rect">
            <a:avLst/>
          </a:prstGeom>
        </p:spPr>
        <p:txBody>
          <a:bodyPr vert="horz" lIns="90416" tIns="45208" rIns="90416" bIns="45208" rtlCol="0"/>
          <a:lstStyle>
            <a:lvl1pPr algn="r">
              <a:defRPr sz="1200"/>
            </a:lvl1pPr>
          </a:lstStyle>
          <a:p>
            <a:fld id="{2CF3F777-73A9-4F14-8A0A-B647773D7808}" type="datetimeFigureOut">
              <a:rPr lang="en-US" smtClean="0"/>
              <a:t>10/24/2023</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0416" tIns="45208" rIns="90416" bIns="45208" rtlCol="0" anchor="ctr"/>
          <a:lstStyle/>
          <a:p>
            <a:endParaRPr lang="en-US" dirty="0"/>
          </a:p>
        </p:txBody>
      </p:sp>
      <p:sp>
        <p:nvSpPr>
          <p:cNvPr id="5" name="Notes Placeholder 4"/>
          <p:cNvSpPr>
            <a:spLocks noGrp="1"/>
          </p:cNvSpPr>
          <p:nvPr>
            <p:ph type="body" sz="quarter" idx="3"/>
          </p:nvPr>
        </p:nvSpPr>
        <p:spPr>
          <a:xfrm>
            <a:off x="700413" y="4473716"/>
            <a:ext cx="5609574" cy="3661028"/>
          </a:xfrm>
          <a:prstGeom prst="rect">
            <a:avLst/>
          </a:prstGeom>
        </p:spPr>
        <p:txBody>
          <a:bodyPr vert="horz" lIns="90416" tIns="45208" rIns="90416" bIns="452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31108"/>
            <a:ext cx="3038258" cy="465292"/>
          </a:xfrm>
          <a:prstGeom prst="rect">
            <a:avLst/>
          </a:prstGeom>
        </p:spPr>
        <p:txBody>
          <a:bodyPr vert="horz" lIns="90416" tIns="45208" rIns="90416" bIns="4520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576" y="8831108"/>
            <a:ext cx="3038258" cy="465292"/>
          </a:xfrm>
          <a:prstGeom prst="rect">
            <a:avLst/>
          </a:prstGeom>
        </p:spPr>
        <p:txBody>
          <a:bodyPr vert="horz" lIns="90416" tIns="45208" rIns="90416" bIns="45208" rtlCol="0" anchor="b"/>
          <a:lstStyle>
            <a:lvl1pPr algn="r">
              <a:defRPr sz="1200"/>
            </a:lvl1pPr>
          </a:lstStyle>
          <a:p>
            <a:fld id="{38AC88AA-6172-462D-A8FA-0B3173104912}" type="slidenum">
              <a:rPr lang="en-US" smtClean="0"/>
              <a:t>‹#›</a:t>
            </a:fld>
            <a:endParaRPr lang="en-US" dirty="0"/>
          </a:p>
        </p:txBody>
      </p:sp>
    </p:spTree>
    <p:extLst>
      <p:ext uri="{BB962C8B-B14F-4D97-AF65-F5344CB8AC3E}">
        <p14:creationId xmlns:p14="http://schemas.microsoft.com/office/powerpoint/2010/main" val="3955405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B3E3403-B6A4-4A5C-8FD2-9D8388F61A8A}" type="datetimeFigureOut">
              <a:rPr lang="en-US" smtClean="0"/>
              <a:t>10/24/2023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77083261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E3403-B6A4-4A5C-8FD2-9D8388F61A8A}" type="datetimeFigureOut">
              <a:rPr lang="en-US" smtClean="0"/>
              <a:t>10/24/2023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2905834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E3403-B6A4-4A5C-8FD2-9D8388F61A8A}" type="datetimeFigureOut">
              <a:rPr lang="en-US" smtClean="0"/>
              <a:t>10/24/2023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424884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B3E3403-B6A4-4A5C-8FD2-9D8388F61A8A}" type="datetimeFigureOut">
              <a:rPr lang="en-US" smtClean="0"/>
              <a:t>10/24/2023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3913014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B3E3403-B6A4-4A5C-8FD2-9D8388F61A8A}" type="datetimeFigureOut">
              <a:rPr lang="en-US" smtClean="0"/>
              <a:t>10/24/2023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60152732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BB3E3403-B6A4-4A5C-8FD2-9D8388F61A8A}" type="datetimeFigureOut">
              <a:rPr lang="en-US" smtClean="0"/>
              <a:t>10/24/2023</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647643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B3E3403-B6A4-4A5C-8FD2-9D8388F61A8A}" type="datetimeFigureOut">
              <a:rPr lang="en-US" smtClean="0"/>
              <a:t>10/24/2023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952192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B3E3403-B6A4-4A5C-8FD2-9D8388F61A8A}" type="datetimeFigureOut">
              <a:rPr lang="en-US" smtClean="0"/>
              <a:t>10/24/2023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3821999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E3403-B6A4-4A5C-8FD2-9D8388F61A8A}" type="datetimeFigureOut">
              <a:rPr lang="en-US" smtClean="0"/>
              <a:t>10/24/2023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819014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BB3E3403-B6A4-4A5C-8FD2-9D8388F61A8A}" type="datetimeFigureOut">
              <a:rPr lang="en-US" smtClean="0"/>
              <a:t>10/24/2023</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256424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B3E3403-B6A4-4A5C-8FD2-9D8388F61A8A}" type="datetimeFigureOut">
              <a:rPr lang="en-US" smtClean="0"/>
              <a:t>10/24/2023</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490773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BB3E3403-B6A4-4A5C-8FD2-9D8388F61A8A}" type="datetimeFigureOut">
              <a:rPr lang="en-US" smtClean="0"/>
              <a:t>10/24/2023</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57FBBF00-5058-44C7-83E9-9404151CB4D5}" type="slidenum">
              <a:rPr lang="en-US" smtClean="0"/>
              <a:t>‹#›</a:t>
            </a:fld>
            <a:endParaRPr lang="en-US" dirty="0"/>
          </a:p>
        </p:txBody>
      </p:sp>
    </p:spTree>
    <p:extLst>
      <p:ext uri="{BB962C8B-B14F-4D97-AF65-F5344CB8AC3E}">
        <p14:creationId xmlns:p14="http://schemas.microsoft.com/office/powerpoint/2010/main" val="335377816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1B2B235-2E0F-4037-8300-858E6EB7E4D0}"/>
              </a:ext>
            </a:extLst>
          </p:cNvPr>
          <p:cNvPicPr>
            <a:picLocks noChangeAspect="1"/>
          </p:cNvPicPr>
          <p:nvPr/>
        </p:nvPicPr>
        <p:blipFill>
          <a:blip r:embed="rId3">
            <a:alphaModFix amt="35000"/>
          </a:blip>
          <a:stretch>
            <a:fillRect/>
          </a:stretch>
        </p:blipFill>
        <p:spPr>
          <a:xfrm rot="299018">
            <a:off x="1" y="3184882"/>
            <a:ext cx="12192000" cy="4002510"/>
          </a:xfrm>
          <a:prstGeom prst="rect">
            <a:avLst/>
          </a:prstGeom>
        </p:spPr>
      </p:pic>
      <p:pic>
        <p:nvPicPr>
          <p:cNvPr id="4" name="Picture 3">
            <a:extLst>
              <a:ext uri="{FF2B5EF4-FFF2-40B4-BE49-F238E27FC236}">
                <a16:creationId xmlns:a16="http://schemas.microsoft.com/office/drawing/2014/main" id="{AD092424-0256-F81A-5D06-546F67CA3D5B}"/>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09421282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C39B8C-E0E1-B1B6-09AC-D5955A5895C9}"/>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6309420"/>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This dealing with sin is for the church only and it covers a wide area of people’s actions</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1 Corinthians 5:11 (ESV) </a:t>
            </a:r>
          </a:p>
          <a:p>
            <a:r>
              <a:rPr lang="en-US" sz="3600" baseline="30000" dirty="0">
                <a:latin typeface="Times New Roman" panose="02020603050405020304" pitchFamily="18" charset="0"/>
                <a:cs typeface="Times New Roman" panose="02020603050405020304" pitchFamily="18" charset="0"/>
              </a:rPr>
              <a:t>11</a:t>
            </a:r>
            <a:r>
              <a:rPr lang="en-US" sz="3600" dirty="0">
                <a:latin typeface="Times New Roman" panose="02020603050405020304" pitchFamily="18" charset="0"/>
                <a:cs typeface="Times New Roman" panose="02020603050405020304" pitchFamily="18" charset="0"/>
              </a:rPr>
              <a:t> But now I am writing to you not to associate with anyone who bears the name of brother if he is guilty…not even to eat with such a one.</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2687430"/>
      </p:ext>
    </p:extLst>
  </p:cSld>
  <p:clrMapOvr>
    <a:masterClrMapping/>
  </p:clrMapOvr>
  <mc:AlternateContent xmlns:mc="http://schemas.openxmlformats.org/markup-compatibility/2006">
    <mc:Choice xmlns:p14="http://schemas.microsoft.com/office/powerpoint/2010/main" Requires="p14">
      <p:transition spd="slow" p14:dur="1750">
        <p14:ripple dir="lu"/>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8C5449-601C-A511-7B1B-642F6B4790A8}"/>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778476" y="714377"/>
            <a:ext cx="10823716" cy="6186309"/>
          </a:xfrm>
          <a:prstGeom prst="rect">
            <a:avLst/>
          </a:prstGeom>
          <a:noFill/>
        </p:spPr>
        <p:txBody>
          <a:bodyPr wrap="square" rtlCol="0">
            <a:spAutoFit/>
          </a:bodyPr>
          <a:lstStyle/>
          <a:p>
            <a:pPr algn="ctr"/>
            <a:r>
              <a:rPr lang="en-US" sz="3600" dirty="0">
                <a:latin typeface="Times New Roman" panose="02020603050405020304" pitchFamily="18" charset="0"/>
                <a:cs typeface="Times New Roman" panose="02020603050405020304" pitchFamily="18" charset="0"/>
              </a:rPr>
              <a:t>A few things to note as we finish:</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1) God expects the church to be healthy.</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2) We cannot make exceptions to church discipline.</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3) The goal of discipline is always restoration.</a:t>
            </a: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18636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A26978-113E-37BD-6F5B-9A1CAE8AC575}"/>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p:cNvSpPr txBox="1"/>
          <p:nvPr/>
        </p:nvSpPr>
        <p:spPr>
          <a:xfrm>
            <a:off x="778476" y="714377"/>
            <a:ext cx="10700951" cy="6186309"/>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 1 Corinthians 5:11-13 (ESV) </a:t>
            </a:r>
          </a:p>
          <a:p>
            <a:r>
              <a:rPr lang="en-US" sz="3600" baseline="30000" dirty="0">
                <a:latin typeface="Times New Roman" panose="02020603050405020304" pitchFamily="18" charset="0"/>
                <a:cs typeface="Times New Roman" panose="02020603050405020304" pitchFamily="18" charset="0"/>
              </a:rPr>
              <a:t>11</a:t>
            </a:r>
            <a:r>
              <a:rPr lang="en-US" sz="3600" dirty="0">
                <a:latin typeface="Times New Roman" panose="02020603050405020304" pitchFamily="18" charset="0"/>
                <a:cs typeface="Times New Roman" panose="02020603050405020304" pitchFamily="18" charset="0"/>
              </a:rPr>
              <a:t> But now I am writing to you not to associate with anyone who bears the name of brother if he is guilty of sexual immorality or greed, or is an idolater, reviler, drunkard, or swindler – not even to eat with such a one.</a:t>
            </a:r>
          </a:p>
          <a:p>
            <a:r>
              <a:rPr lang="en-US" sz="3600" baseline="30000" dirty="0">
                <a:latin typeface="Times New Roman" panose="02020603050405020304" pitchFamily="18" charset="0"/>
                <a:cs typeface="Times New Roman" panose="02020603050405020304" pitchFamily="18" charset="0"/>
              </a:rPr>
              <a:t>12</a:t>
            </a:r>
            <a:r>
              <a:rPr lang="en-US" sz="3600" dirty="0">
                <a:latin typeface="Times New Roman" panose="02020603050405020304" pitchFamily="18" charset="0"/>
                <a:cs typeface="Times New Roman" panose="02020603050405020304" pitchFamily="18" charset="0"/>
              </a:rPr>
              <a:t> For what have I to do with judging outsiders? Is it not those inside the church whom you are to judge.</a:t>
            </a:r>
          </a:p>
          <a:p>
            <a:r>
              <a:rPr lang="en-US" sz="3600" baseline="30000" dirty="0">
                <a:latin typeface="Times New Roman" panose="02020603050405020304" pitchFamily="18" charset="0"/>
                <a:cs typeface="Times New Roman" panose="02020603050405020304" pitchFamily="18" charset="0"/>
              </a:rPr>
              <a:t>13</a:t>
            </a:r>
            <a:r>
              <a:rPr lang="en-US" sz="3600" dirty="0">
                <a:latin typeface="Times New Roman" panose="02020603050405020304" pitchFamily="18" charset="0"/>
                <a:cs typeface="Times New Roman" panose="02020603050405020304" pitchFamily="18" charset="0"/>
              </a:rPr>
              <a:t> God judges those who are outside. “Purge the evil person from among you.”</a:t>
            </a:r>
          </a:p>
          <a:p>
            <a:endParaRPr lang="en-US" sz="3600" dirty="0">
              <a:latin typeface="Times New Roman" panose="02020603050405020304" pitchFamily="18" charset="0"/>
              <a:cs typeface="Times New Roman" panose="02020603050405020304" pitchFamily="18" charset="0"/>
            </a:endParaRP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4487403"/>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8C5449-601C-A511-7B1B-642F6B4790A8}"/>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778476" y="714377"/>
            <a:ext cx="10823716" cy="7848302"/>
          </a:xfrm>
          <a:prstGeom prst="rect">
            <a:avLst/>
          </a:prstGeom>
          <a:noFill/>
        </p:spPr>
        <p:txBody>
          <a:bodyPr wrap="square" rtlCol="0">
            <a:spAutoFit/>
          </a:bodyPr>
          <a:lstStyle/>
          <a:p>
            <a:pPr algn="ctr"/>
            <a:r>
              <a:rPr lang="en-US" sz="3600" dirty="0">
                <a:latin typeface="Times New Roman" panose="02020603050405020304" pitchFamily="18" charset="0"/>
                <a:cs typeface="Times New Roman" panose="02020603050405020304" pitchFamily="18" charset="0"/>
              </a:rPr>
              <a:t>As we begin:</a:t>
            </a:r>
          </a:p>
          <a:p>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At times churches do not want to deal with sin because of the possible repercussions.</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Gal. 6:1 tells how we are to approach others.</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Paul did not have a problem confronting situations.</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There is a time to publicly call out false teaching.</a:t>
            </a: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4685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fractur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8C5449-601C-A511-7B1B-642F6B4790A8}"/>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778476" y="714377"/>
            <a:ext cx="10823716" cy="7848302"/>
          </a:xfrm>
          <a:prstGeom prst="rect">
            <a:avLst/>
          </a:prstGeom>
          <a:noFill/>
        </p:spPr>
        <p:txBody>
          <a:bodyPr wrap="square" rtlCol="0">
            <a:spAutoFit/>
          </a:bodyPr>
          <a:lstStyle/>
          <a:p>
            <a:r>
              <a:rPr lang="en-US" sz="3600" dirty="0">
                <a:latin typeface="Times New Roman" panose="02020603050405020304" pitchFamily="18" charset="0"/>
                <a:cs typeface="Times New Roman" panose="02020603050405020304" pitchFamily="18" charset="0"/>
              </a:rPr>
              <a:t>“As John White and Ken Blue note, “Unless someone in the church decides to go lovingly to the person involved in the scandal with the object of establishing the truth, effecting righteousness and seeking to bring about reconciliation</a:t>
            </a:r>
            <a:r>
              <a:rPr lang="en-US" sz="3600" i="1" dirty="0">
                <a:latin typeface="Times New Roman" panose="02020603050405020304" pitchFamily="18" charset="0"/>
                <a:cs typeface="Times New Roman" panose="02020603050405020304" pitchFamily="18" charset="0"/>
              </a:rPr>
              <a:t>…the church who is aware of the situation is sinning every moment – is in fact a participant in the sin of the ‘identified sinner’ in one way or another</a:t>
            </a:r>
            <a:r>
              <a:rPr lang="en-US" sz="3600" dirty="0">
                <a:latin typeface="Times New Roman" panose="02020603050405020304" pitchFamily="18" charset="0"/>
                <a:cs typeface="Times New Roman" panose="02020603050405020304" pitchFamily="18" charset="0"/>
              </a:rPr>
              <a:t>…Every church must deal with sin…no church should shirk its responsibility to confront it.</a:t>
            </a:r>
            <a:r>
              <a:rPr lang="en-US" sz="3600" i="1"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 </a:t>
            </a:r>
            <a:r>
              <a:rPr lang="en-US" sz="3600" i="1" dirty="0">
                <a:latin typeface="Times New Roman" panose="02020603050405020304" pitchFamily="18" charset="0"/>
                <a:cs typeface="Times New Roman" panose="02020603050405020304" pitchFamily="18" charset="0"/>
              </a:rPr>
              <a:t>Chuck Swindoll</a:t>
            </a: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22899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wind"/>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C39B8C-E0E1-B1B6-09AC-D5955A5895C9}"/>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5940088"/>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God, not us, defines what sin is</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1 Corinthians 5:11 (ESV) </a:t>
            </a:r>
          </a:p>
          <a:p>
            <a:pPr algn="ctr"/>
            <a:r>
              <a:rPr lang="en-US" sz="3600" baseline="30000" dirty="0">
                <a:latin typeface="Times New Roman" panose="02020603050405020304" pitchFamily="18" charset="0"/>
                <a:cs typeface="Times New Roman" panose="02020603050405020304" pitchFamily="18" charset="0"/>
              </a:rPr>
              <a:t>11</a:t>
            </a:r>
            <a:r>
              <a:rPr lang="en-US" sz="3600" dirty="0">
                <a:latin typeface="Times New Roman" panose="02020603050405020304" pitchFamily="18" charset="0"/>
                <a:cs typeface="Times New Roman" panose="02020603050405020304" pitchFamily="18" charset="0"/>
              </a:rPr>
              <a:t> But now I am writing to you not to associate with anyone who bears the name of brother if he is guilty of…immorality or greed, or is an idolater, reviler, drunkard, or swindler – not even to eat with such a one.</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7032550"/>
      </p:ext>
    </p:extLst>
  </p:cSld>
  <p:clrMapOvr>
    <a:masterClrMapping/>
  </p:clrMapOvr>
  <mc:AlternateContent xmlns:mc="http://schemas.openxmlformats.org/markup-compatibility/2006" xmlns:p14="http://schemas.microsoft.com/office/powerpoint/2010/main">
    <mc:Choice Requires="p14">
      <p:transition spd="slow" p14:dur="1750">
        <p14:ripp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C39B8C-E0E1-B1B6-09AC-D5955A5895C9}"/>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5570756"/>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We must guard against arrogance by accepting sin as being okay</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1 Corinthians 5:2 (ESV) </a:t>
            </a:r>
          </a:p>
          <a:p>
            <a:pPr algn="ctr"/>
            <a:r>
              <a:rPr lang="en-US" sz="3600" baseline="30000" dirty="0">
                <a:latin typeface="Times New Roman" panose="02020603050405020304" pitchFamily="18" charset="0"/>
                <a:cs typeface="Times New Roman" panose="02020603050405020304" pitchFamily="18" charset="0"/>
              </a:rPr>
              <a:t>2</a:t>
            </a:r>
            <a:r>
              <a:rPr lang="en-US" sz="3600" dirty="0">
                <a:latin typeface="Times New Roman" panose="02020603050405020304" pitchFamily="18" charset="0"/>
                <a:cs typeface="Times New Roman" panose="02020603050405020304" pitchFamily="18" charset="0"/>
              </a:rPr>
              <a:t> And you are arrogant! Ought you not rather to mourn? Let him who has done this be removed from among you.</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916744"/>
      </p:ext>
    </p:extLst>
  </p:cSld>
  <p:clrMapOvr>
    <a:masterClrMapping/>
  </p:clrMapOvr>
  <mc:AlternateContent xmlns:mc="http://schemas.openxmlformats.org/markup-compatibility/2006" xmlns:p14="http://schemas.microsoft.com/office/powerpoint/2010/main">
    <mc:Choice Requires="p14">
      <p:transition spd="slow" p14:dur="1750">
        <p14:ripple dir="r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C39B8C-E0E1-B1B6-09AC-D5955A5895C9}"/>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5570756"/>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We must obey what God tells us regarding how to handle the situation</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1 Corinthians 5:4 (ESV) </a:t>
            </a:r>
          </a:p>
          <a:p>
            <a:pPr algn="ctr"/>
            <a:r>
              <a:rPr lang="en-US" sz="3600" baseline="30000" dirty="0">
                <a:latin typeface="Times New Roman" panose="02020603050405020304" pitchFamily="18" charset="0"/>
                <a:cs typeface="Times New Roman" panose="02020603050405020304" pitchFamily="18" charset="0"/>
              </a:rPr>
              <a:t>4</a:t>
            </a:r>
            <a:r>
              <a:rPr lang="en-US" sz="3600" dirty="0">
                <a:latin typeface="Times New Roman" panose="02020603050405020304" pitchFamily="18" charset="0"/>
                <a:cs typeface="Times New Roman" panose="02020603050405020304" pitchFamily="18" charset="0"/>
              </a:rPr>
              <a:t> When you are assembled in the name of our Lord Jesus and my spirit is present, with the power of our Lord Jesus,</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88761353"/>
      </p:ext>
    </p:extLst>
  </p:cSld>
  <p:clrMapOvr>
    <a:masterClrMapping/>
  </p:clrMapOvr>
  <mc:AlternateContent xmlns:mc="http://schemas.openxmlformats.org/markup-compatibility/2006" xmlns:p14="http://schemas.microsoft.com/office/powerpoint/2010/main">
    <mc:Choice Requires="p14">
      <p:transition spd="slow" p14:dur="1750">
        <p14:ripple dir="l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8C5449-601C-A511-7B1B-642F6B4790A8}"/>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778476" y="714377"/>
            <a:ext cx="10823716" cy="7848302"/>
          </a:xfrm>
          <a:prstGeom prst="rect">
            <a:avLst/>
          </a:prstGeom>
          <a:noFill/>
        </p:spPr>
        <p:txBody>
          <a:bodyPr wrap="square" rtlCol="0">
            <a:spAutoFit/>
          </a:bodyPr>
          <a:lstStyle/>
          <a:p>
            <a:r>
              <a:rPr lang="en-US" sz="3600" dirty="0">
                <a:latin typeface="Times New Roman" panose="02020603050405020304" pitchFamily="18" charset="0"/>
                <a:cs typeface="Times New Roman" panose="02020603050405020304" pitchFamily="18" charset="0"/>
              </a:rPr>
              <a:t>“Paul explained the discipline that should be carried out: Cast this man out of the church…This would mean excluding him from the fellowship of believers…Without the spiritual support of Christians, this man would be left alone with his sin, Satan, and hopefully this emptiness would drive him to repentance. The church could not literally give him to Satan, for only God can consign a person to eternal judgment. It was meant to force him to see the consequences of sin…</a:t>
            </a:r>
            <a:r>
              <a:rPr lang="en-US" sz="3600" i="1"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 </a:t>
            </a:r>
            <a:r>
              <a:rPr lang="en-US" sz="3600" i="1" dirty="0">
                <a:latin typeface="Times New Roman" panose="02020603050405020304" pitchFamily="18" charset="0"/>
                <a:cs typeface="Times New Roman" panose="02020603050405020304" pitchFamily="18" charset="0"/>
              </a:rPr>
              <a:t>Life Application New Testament Commentary</a:t>
            </a: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079493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C39B8C-E0E1-B1B6-09AC-D5955A5895C9}"/>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5570756"/>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We must obey what God tells us regarding how to handle the situation</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1 Corinthians 5:4 (ESV) </a:t>
            </a:r>
          </a:p>
          <a:p>
            <a:pPr algn="ctr"/>
            <a:r>
              <a:rPr lang="en-US" sz="3600" baseline="30000" dirty="0">
                <a:latin typeface="Times New Roman" panose="02020603050405020304" pitchFamily="18" charset="0"/>
                <a:cs typeface="Times New Roman" panose="02020603050405020304" pitchFamily="18" charset="0"/>
              </a:rPr>
              <a:t>4</a:t>
            </a:r>
            <a:r>
              <a:rPr lang="en-US" sz="3600" dirty="0">
                <a:latin typeface="Times New Roman" panose="02020603050405020304" pitchFamily="18" charset="0"/>
                <a:cs typeface="Times New Roman" panose="02020603050405020304" pitchFamily="18" charset="0"/>
              </a:rPr>
              <a:t> When you are assembled in the name of our Lord Jesus and my spirit is present, with the power of our Lord Jesus,</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5360004"/>
      </p:ext>
    </p:extLst>
  </p:cSld>
  <p:clrMapOvr>
    <a:masterClrMapping/>
  </p:clrMapOvr>
  <mc:AlternateContent xmlns:mc="http://schemas.openxmlformats.org/markup-compatibility/2006">
    <mc:Choice xmlns:p14="http://schemas.microsoft.com/office/powerpoint/2010/main" Requires="p14">
      <p:transition spd="slow" p14:dur="1750">
        <p14:ripple dir="ru"/>
      </p:transition>
    </mc:Choice>
    <mc:Fallback>
      <p:transition spd="slow">
        <p:fade/>
      </p:transition>
    </mc:Fallback>
  </mc:AlternateContent>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7065</TotalTime>
  <Words>641</Words>
  <Application>Microsoft Office PowerPoint</Application>
  <PresentationFormat>Widescreen</PresentationFormat>
  <Paragraphs>55</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Gill Sans MT</vt:lpstr>
      <vt:lpstr>Times New Roman</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Sherry Reeve</dc:creator>
  <cp:lastModifiedBy>Sherry Reeve</cp:lastModifiedBy>
  <cp:revision>266</cp:revision>
  <cp:lastPrinted>2023-10-17T13:56:19Z</cp:lastPrinted>
  <dcterms:created xsi:type="dcterms:W3CDTF">2021-02-03T13:21:17Z</dcterms:created>
  <dcterms:modified xsi:type="dcterms:W3CDTF">2023-10-24T18:25:22Z</dcterms:modified>
</cp:coreProperties>
</file>