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Lst>
  <p:sldSz cx="18288000" cy="10287000"/>
  <p:notesSz cx="6858000" cy="9144000"/>
  <p:embeddedFontLst>
    <p:embeddedFont>
      <p:font typeface="Prachason Neue Condensed Heavy" charset="1" panose="00000000000000000000"/>
      <p:regular r:id="rId50"/>
    </p:embeddedFont>
    <p:embeddedFont>
      <p:font typeface="DM Sans Bold" charset="1" panose="00000000000000000000"/>
      <p:regular r:id="rId51"/>
    </p:embeddedFont>
    <p:embeddedFont>
      <p:font typeface="DM Sans" charset="1" panose="00000000000000000000"/>
      <p:regular r:id="rId52"/>
    </p:embeddedFont>
    <p:embeddedFont>
      <p:font typeface="Canva Sans" charset="1" panose="020B0503030501040103"/>
      <p:regular r:id="rId53"/>
    </p:embeddedFont>
    <p:embeddedFont>
      <p:font typeface="Modern No. 20" charset="1" panose="02070704070505020303"/>
      <p:regular r:id="rId54"/>
    </p:embeddedFont>
    <p:embeddedFont>
      <p:font typeface="DM Sans Italics" charset="1" panose="00000000000000000000"/>
      <p:regular r:id="rId55"/>
    </p:embeddedFont>
    <p:embeddedFont>
      <p:font typeface="Canva Sans Bold" charset="1" panose="020B0803030501040103"/>
      <p:regular r:id="rId5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slides/slide25.xml" Type="http://schemas.openxmlformats.org/officeDocument/2006/relationships/slide"/><Relationship Id="rId31" Target="slides/slide26.xml" Type="http://schemas.openxmlformats.org/officeDocument/2006/relationships/slide"/><Relationship Id="rId32" Target="slides/slide27.xml" Type="http://schemas.openxmlformats.org/officeDocument/2006/relationships/slide"/><Relationship Id="rId33" Target="slides/slide28.xml" Type="http://schemas.openxmlformats.org/officeDocument/2006/relationships/slide"/><Relationship Id="rId34" Target="slides/slide29.xml" Type="http://schemas.openxmlformats.org/officeDocument/2006/relationships/slide"/><Relationship Id="rId35" Target="slides/slide30.xml" Type="http://schemas.openxmlformats.org/officeDocument/2006/relationships/slide"/><Relationship Id="rId36" Target="slides/slide31.xml" Type="http://schemas.openxmlformats.org/officeDocument/2006/relationships/slide"/><Relationship Id="rId37" Target="slides/slide32.xml" Type="http://schemas.openxmlformats.org/officeDocument/2006/relationships/slide"/><Relationship Id="rId38" Target="slides/slide33.xml" Type="http://schemas.openxmlformats.org/officeDocument/2006/relationships/slide"/><Relationship Id="rId39" Target="slides/slide34.xml" Type="http://schemas.openxmlformats.org/officeDocument/2006/relationships/slide"/><Relationship Id="rId4" Target="theme/theme1.xml" Type="http://schemas.openxmlformats.org/officeDocument/2006/relationships/theme"/><Relationship Id="rId40" Target="slides/slide35.xml" Type="http://schemas.openxmlformats.org/officeDocument/2006/relationships/slide"/><Relationship Id="rId41" Target="slides/slide36.xml" Type="http://schemas.openxmlformats.org/officeDocument/2006/relationships/slide"/><Relationship Id="rId42" Target="slides/slide37.xml" Type="http://schemas.openxmlformats.org/officeDocument/2006/relationships/slide"/><Relationship Id="rId43" Target="slides/slide38.xml" Type="http://schemas.openxmlformats.org/officeDocument/2006/relationships/slide"/><Relationship Id="rId44" Target="slides/slide39.xml" Type="http://schemas.openxmlformats.org/officeDocument/2006/relationships/slide"/><Relationship Id="rId45" Target="slides/slide40.xml" Type="http://schemas.openxmlformats.org/officeDocument/2006/relationships/slide"/><Relationship Id="rId46" Target="slides/slide41.xml" Type="http://schemas.openxmlformats.org/officeDocument/2006/relationships/slide"/><Relationship Id="rId47" Target="slides/slide42.xml" Type="http://schemas.openxmlformats.org/officeDocument/2006/relationships/slide"/><Relationship Id="rId48" Target="slides/slide43.xml" Type="http://schemas.openxmlformats.org/officeDocument/2006/relationships/slide"/><Relationship Id="rId49" Target="slides/slide44.xml" Type="http://schemas.openxmlformats.org/officeDocument/2006/relationships/slide"/><Relationship Id="rId5" Target="tableStyles.xml" Type="http://schemas.openxmlformats.org/officeDocument/2006/relationships/tableStyles"/><Relationship Id="rId50" Target="fonts/font50.fntdata" Type="http://schemas.openxmlformats.org/officeDocument/2006/relationships/font"/><Relationship Id="rId51" Target="fonts/font51.fntdata" Type="http://schemas.openxmlformats.org/officeDocument/2006/relationships/font"/><Relationship Id="rId52" Target="fonts/font52.fntdata" Type="http://schemas.openxmlformats.org/officeDocument/2006/relationships/font"/><Relationship Id="rId53" Target="fonts/font53.fntdata" Type="http://schemas.openxmlformats.org/officeDocument/2006/relationships/font"/><Relationship Id="rId54" Target="fonts/font54.fntdata" Type="http://schemas.openxmlformats.org/officeDocument/2006/relationships/font"/><Relationship Id="rId55" Target="fonts/font55.fntdata" Type="http://schemas.openxmlformats.org/officeDocument/2006/relationships/font"/><Relationship Id="rId56" Target="fonts/font56.fntdata" Type="http://schemas.openxmlformats.org/officeDocument/2006/relationships/font"/><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9.png" Type="http://schemas.openxmlformats.org/officeDocument/2006/relationships/image"/><Relationship Id="rId3" Target="../media/image10.svg" Type="http://schemas.openxmlformats.org/officeDocument/2006/relationships/image"/><Relationship Id="rId4" Target="../media/image11.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jpe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pn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jpe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png" Type="http://schemas.openxmlformats.org/officeDocument/2006/relationships/image"/><Relationship Id="rId3" Target="../media/image16.svg" Type="http://schemas.openxmlformats.org/officeDocument/2006/relationships/image"/><Relationship Id="rId4" Target="../media/image17.jpeg" Type="http://schemas.openxmlformats.org/officeDocument/2006/relationships/image"/><Relationship Id="rId5" Target="../media/image18.jpe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png" Type="http://schemas.openxmlformats.org/officeDocument/2006/relationships/image"/><Relationship Id="rId3" Target="../media/image16.svg" Type="http://schemas.openxmlformats.org/officeDocument/2006/relationships/image"/><Relationship Id="rId4" Target="../media/image19.jpe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0.jpe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jpe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8.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9.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3.svg" Type="http://schemas.openxmlformats.org/officeDocument/2006/relationships/image"/></Relationships>
</file>

<file path=ppt/slides/_rels/slide30.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1.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2.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3.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png" Type="http://schemas.openxmlformats.org/officeDocument/2006/relationships/image"/><Relationship Id="rId3" Target="../media/image16.svg" Type="http://schemas.openxmlformats.org/officeDocument/2006/relationships/image"/><Relationship Id="rId4" Target="../media/image22.jpeg" Type="http://schemas.openxmlformats.org/officeDocument/2006/relationships/image"/><Relationship Id="rId5" Target="../media/image23.jpeg" Type="http://schemas.openxmlformats.org/officeDocument/2006/relationships/image"/></Relationships>
</file>

<file path=ppt/slides/_rels/slide35.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6.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7.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8.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9.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jpeg" Type="http://schemas.openxmlformats.org/officeDocument/2006/relationships/image"/></Relationships>
</file>

<file path=ppt/slides/_rels/slide40.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1.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2.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3.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4.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png" Type="http://schemas.openxmlformats.org/officeDocument/2006/relationships/image"/><Relationship Id="rId3" Target="../media/image8.sv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0" y="7460525"/>
            <a:ext cx="18288000" cy="2826475"/>
            <a:chOff x="0" y="0"/>
            <a:chExt cx="4816593" cy="744422"/>
          </a:xfrm>
        </p:grpSpPr>
        <p:sp>
          <p:nvSpPr>
            <p:cNvPr name="Freeform 3" id="3"/>
            <p:cNvSpPr/>
            <p:nvPr/>
          </p:nvSpPr>
          <p:spPr>
            <a:xfrm flipH="false" flipV="false" rot="0">
              <a:off x="0" y="0"/>
              <a:ext cx="4816592" cy="744422"/>
            </a:xfrm>
            <a:custGeom>
              <a:avLst/>
              <a:gdLst/>
              <a:ahLst/>
              <a:cxnLst/>
              <a:rect r="r" b="b" t="t" l="l"/>
              <a:pathLst>
                <a:path h="744422" w="4816592">
                  <a:moveTo>
                    <a:pt x="0" y="0"/>
                  </a:moveTo>
                  <a:lnTo>
                    <a:pt x="4816592" y="0"/>
                  </a:lnTo>
                  <a:lnTo>
                    <a:pt x="4816592" y="744422"/>
                  </a:lnTo>
                  <a:lnTo>
                    <a:pt x="0" y="744422"/>
                  </a:lnTo>
                  <a:close/>
                </a:path>
              </a:pathLst>
            </a:custGeom>
            <a:solidFill>
              <a:srgbClr val="E78204"/>
            </a:solidFill>
          </p:spPr>
        </p:sp>
        <p:sp>
          <p:nvSpPr>
            <p:cNvPr name="TextBox 4" id="4"/>
            <p:cNvSpPr txBox="true"/>
            <p:nvPr/>
          </p:nvSpPr>
          <p:spPr>
            <a:xfrm>
              <a:off x="0" y="-38100"/>
              <a:ext cx="4816593" cy="782522"/>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0" y="7446594"/>
            <a:ext cx="18288000" cy="0"/>
          </a:xfrm>
          <a:prstGeom prst="line">
            <a:avLst/>
          </a:prstGeom>
          <a:ln cap="flat" w="76200">
            <a:solidFill>
              <a:srgbClr val="E78204"/>
            </a:solidFill>
            <a:prstDash val="solid"/>
            <a:headEnd type="none" len="sm" w="sm"/>
            <a:tailEnd type="none" len="sm" w="sm"/>
          </a:ln>
        </p:spPr>
      </p:sp>
      <p:sp>
        <p:nvSpPr>
          <p:cNvPr name="Freeform 6" id="6"/>
          <p:cNvSpPr/>
          <p:nvPr/>
        </p:nvSpPr>
        <p:spPr>
          <a:xfrm flipH="false" flipV="false" rot="0">
            <a:off x="7941399" y="4183108"/>
            <a:ext cx="9832251" cy="6554834"/>
          </a:xfrm>
          <a:custGeom>
            <a:avLst/>
            <a:gdLst/>
            <a:ahLst/>
            <a:cxnLst/>
            <a:rect r="r" b="b" t="t" l="l"/>
            <a:pathLst>
              <a:path h="6554834" w="9832251">
                <a:moveTo>
                  <a:pt x="0" y="0"/>
                </a:moveTo>
                <a:lnTo>
                  <a:pt x="9832251" y="0"/>
                </a:lnTo>
                <a:lnTo>
                  <a:pt x="9832251" y="6554833"/>
                </a:lnTo>
                <a:lnTo>
                  <a:pt x="0" y="6554833"/>
                </a:lnTo>
                <a:lnTo>
                  <a:pt x="0" y="0"/>
                </a:lnTo>
                <a:close/>
              </a:path>
            </a:pathLst>
          </a:custGeom>
          <a:blipFill>
            <a:blip r:embed="rId2"/>
            <a:stretch>
              <a:fillRect l="0" t="0" r="0" b="0"/>
            </a:stretch>
          </a:blipFill>
        </p:spPr>
      </p:sp>
      <p:sp>
        <p:nvSpPr>
          <p:cNvPr name="TextBox 7" id="7"/>
          <p:cNvSpPr txBox="true"/>
          <p:nvPr/>
        </p:nvSpPr>
        <p:spPr>
          <a:xfrm rot="0">
            <a:off x="514350" y="-200025"/>
            <a:ext cx="17259300" cy="3502238"/>
          </a:xfrm>
          <a:prstGeom prst="rect">
            <a:avLst/>
          </a:prstGeom>
        </p:spPr>
        <p:txBody>
          <a:bodyPr anchor="t" rtlCol="false" tIns="0" lIns="0" bIns="0" rIns="0">
            <a:spAutoFit/>
          </a:bodyPr>
          <a:lstStyle/>
          <a:p>
            <a:pPr algn="ctr">
              <a:lnSpc>
                <a:spcPts val="15192"/>
              </a:lnSpc>
            </a:pPr>
            <a:r>
              <a:rPr lang="en-US" b="true" sz="21703">
                <a:solidFill>
                  <a:srgbClr val="191918"/>
                </a:solidFill>
                <a:latin typeface="Prachason Neue Condensed Heavy"/>
                <a:ea typeface="Prachason Neue Condensed Heavy"/>
                <a:cs typeface="Prachason Neue Condensed Heavy"/>
                <a:sym typeface="Prachason Neue Condensed Heavy"/>
              </a:rPr>
              <a:t>FALSE TEACHING</a:t>
            </a:r>
          </a:p>
        </p:txBody>
      </p:sp>
      <p:sp>
        <p:nvSpPr>
          <p:cNvPr name="TextBox 8" id="8"/>
          <p:cNvSpPr txBox="true"/>
          <p:nvPr/>
        </p:nvSpPr>
        <p:spPr>
          <a:xfrm rot="0">
            <a:off x="542925" y="2436314"/>
            <a:ext cx="12501157" cy="1522247"/>
          </a:xfrm>
          <a:prstGeom prst="rect">
            <a:avLst/>
          </a:prstGeom>
        </p:spPr>
        <p:txBody>
          <a:bodyPr anchor="t" rtlCol="false" tIns="0" lIns="0" bIns="0" rIns="0">
            <a:spAutoFit/>
          </a:bodyPr>
          <a:lstStyle/>
          <a:p>
            <a:pPr algn="l">
              <a:lnSpc>
                <a:spcPts val="12074"/>
              </a:lnSpc>
              <a:spcBef>
                <a:spcPct val="0"/>
              </a:spcBef>
            </a:pPr>
            <a:r>
              <a:rPr lang="en-US" b="true" sz="10062">
                <a:solidFill>
                  <a:srgbClr val="191918"/>
                </a:solidFill>
                <a:latin typeface="DM Sans Bold"/>
                <a:ea typeface="DM Sans Bold"/>
                <a:cs typeface="DM Sans Bold"/>
                <a:sym typeface="DM Sans Bold"/>
              </a:rPr>
              <a:t>IN THE CHURCH</a:t>
            </a:r>
          </a:p>
        </p:txBody>
      </p:sp>
      <p:sp>
        <p:nvSpPr>
          <p:cNvPr name="TextBox 9" id="9"/>
          <p:cNvSpPr txBox="true"/>
          <p:nvPr/>
        </p:nvSpPr>
        <p:spPr>
          <a:xfrm rot="0">
            <a:off x="696001" y="7949837"/>
            <a:ext cx="6558544" cy="1838325"/>
          </a:xfrm>
          <a:prstGeom prst="rect">
            <a:avLst/>
          </a:prstGeom>
        </p:spPr>
        <p:txBody>
          <a:bodyPr anchor="t" rtlCol="false" tIns="0" lIns="0" bIns="0" rIns="0">
            <a:spAutoFit/>
          </a:bodyPr>
          <a:lstStyle/>
          <a:p>
            <a:pPr algn="l">
              <a:lnSpc>
                <a:spcPts val="4800"/>
              </a:lnSpc>
            </a:pPr>
            <a:r>
              <a:rPr lang="en-US" sz="4000">
                <a:solidFill>
                  <a:srgbClr val="EFEAE4"/>
                </a:solidFill>
                <a:latin typeface="DM Sans"/>
                <a:ea typeface="DM Sans"/>
                <a:cs typeface="DM Sans"/>
                <a:sym typeface="DM Sans"/>
              </a:rPr>
              <a:t>Progressive Christianity</a:t>
            </a:r>
          </a:p>
          <a:p>
            <a:pPr algn="l">
              <a:lnSpc>
                <a:spcPts val="4800"/>
              </a:lnSpc>
            </a:pPr>
            <a:r>
              <a:rPr lang="en-US" sz="4000">
                <a:solidFill>
                  <a:srgbClr val="EFEAE4"/>
                </a:solidFill>
                <a:latin typeface="DM Sans"/>
                <a:ea typeface="DM Sans"/>
                <a:cs typeface="DM Sans"/>
                <a:sym typeface="DM Sans"/>
              </a:rPr>
              <a:t>New Apostolic Reformation</a:t>
            </a:r>
          </a:p>
          <a:p>
            <a:pPr algn="l">
              <a:lnSpc>
                <a:spcPts val="4800"/>
              </a:lnSpc>
              <a:spcBef>
                <a:spcPct val="0"/>
              </a:spcBef>
            </a:pPr>
            <a:r>
              <a:rPr lang="en-US" sz="4000">
                <a:solidFill>
                  <a:srgbClr val="EFEAE4"/>
                </a:solidFill>
                <a:latin typeface="DM Sans"/>
                <a:ea typeface="DM Sans"/>
                <a:cs typeface="DM Sans"/>
                <a:sym typeface="DM Sans"/>
              </a:rPr>
              <a:t>Word of Faith Teaching</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3436722"/>
            <a:chOff x="0" y="0"/>
            <a:chExt cx="4816593" cy="905145"/>
          </a:xfrm>
        </p:grpSpPr>
        <p:sp>
          <p:nvSpPr>
            <p:cNvPr name="Freeform 3" id="3"/>
            <p:cNvSpPr/>
            <p:nvPr/>
          </p:nvSpPr>
          <p:spPr>
            <a:xfrm flipH="false" flipV="false" rot="0">
              <a:off x="0" y="0"/>
              <a:ext cx="4816592" cy="905145"/>
            </a:xfrm>
            <a:custGeom>
              <a:avLst/>
              <a:gdLst/>
              <a:ahLst/>
              <a:cxnLst/>
              <a:rect r="r" b="b" t="t" l="l"/>
              <a:pathLst>
                <a:path h="905145" w="4816592">
                  <a:moveTo>
                    <a:pt x="0" y="0"/>
                  </a:moveTo>
                  <a:lnTo>
                    <a:pt x="4816592" y="0"/>
                  </a:lnTo>
                  <a:lnTo>
                    <a:pt x="4816592" y="905145"/>
                  </a:lnTo>
                  <a:lnTo>
                    <a:pt x="0" y="905145"/>
                  </a:lnTo>
                  <a:close/>
                </a:path>
              </a:pathLst>
            </a:custGeom>
            <a:solidFill>
              <a:srgbClr val="E78204"/>
            </a:solidFill>
          </p:spPr>
        </p:sp>
        <p:sp>
          <p:nvSpPr>
            <p:cNvPr name="TextBox 4" id="4"/>
            <p:cNvSpPr txBox="true"/>
            <p:nvPr/>
          </p:nvSpPr>
          <p:spPr>
            <a:xfrm>
              <a:off x="0" y="-57150"/>
              <a:ext cx="4816593" cy="962295"/>
            </a:xfrm>
            <a:prstGeom prst="rect">
              <a:avLst/>
            </a:prstGeom>
          </p:spPr>
          <p:txBody>
            <a:bodyPr anchor="ctr" rtlCol="false" tIns="50800" lIns="50800" bIns="50800" rIns="50800"/>
            <a:lstStyle/>
            <a:p>
              <a:pPr algn="ctr">
                <a:lnSpc>
                  <a:spcPts val="4479"/>
                </a:lnSpc>
                <a:spcBef>
                  <a:spcPct val="0"/>
                </a:spcBef>
              </a:pPr>
            </a:p>
          </p:txBody>
        </p:sp>
      </p:grpSp>
      <p:sp>
        <p:nvSpPr>
          <p:cNvPr name="AutoShape 5" id="5"/>
          <p:cNvSpPr/>
          <p:nvPr/>
        </p:nvSpPr>
        <p:spPr>
          <a:xfrm>
            <a:off x="0" y="3453939"/>
            <a:ext cx="18288000" cy="0"/>
          </a:xfrm>
          <a:prstGeom prst="line">
            <a:avLst/>
          </a:prstGeom>
          <a:ln cap="flat" w="19050">
            <a:solidFill>
              <a:srgbClr val="191918"/>
            </a:solidFill>
            <a:prstDash val="solid"/>
            <a:headEnd type="none" len="sm" w="sm"/>
            <a:tailEnd type="none" len="sm" w="sm"/>
          </a:ln>
        </p:spPr>
      </p:sp>
      <p:sp>
        <p:nvSpPr>
          <p:cNvPr name="Freeform 6" id="6"/>
          <p:cNvSpPr/>
          <p:nvPr/>
        </p:nvSpPr>
        <p:spPr>
          <a:xfrm flipH="false" flipV="false" rot="0">
            <a:off x="13939349" y="202574"/>
            <a:ext cx="3544069" cy="3194092"/>
          </a:xfrm>
          <a:custGeom>
            <a:avLst/>
            <a:gdLst/>
            <a:ahLst/>
            <a:cxnLst/>
            <a:rect r="r" b="b" t="t" l="l"/>
            <a:pathLst>
              <a:path h="3194092" w="3544069">
                <a:moveTo>
                  <a:pt x="0" y="0"/>
                </a:moveTo>
                <a:lnTo>
                  <a:pt x="3544069" y="0"/>
                </a:lnTo>
                <a:lnTo>
                  <a:pt x="3544069" y="3194092"/>
                </a:lnTo>
                <a:lnTo>
                  <a:pt x="0" y="319409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7" id="7"/>
          <p:cNvSpPr/>
          <p:nvPr/>
        </p:nvSpPr>
        <p:spPr>
          <a:xfrm flipH="false" flipV="false" rot="0">
            <a:off x="782171" y="202574"/>
            <a:ext cx="5389464" cy="3031574"/>
          </a:xfrm>
          <a:custGeom>
            <a:avLst/>
            <a:gdLst/>
            <a:ahLst/>
            <a:cxnLst/>
            <a:rect r="r" b="b" t="t" l="l"/>
            <a:pathLst>
              <a:path h="3031574" w="5389464">
                <a:moveTo>
                  <a:pt x="0" y="0"/>
                </a:moveTo>
                <a:lnTo>
                  <a:pt x="5389464" y="0"/>
                </a:lnTo>
                <a:lnTo>
                  <a:pt x="5389464" y="3031574"/>
                </a:lnTo>
                <a:lnTo>
                  <a:pt x="0" y="3031574"/>
                </a:lnTo>
                <a:lnTo>
                  <a:pt x="0" y="0"/>
                </a:lnTo>
                <a:close/>
              </a:path>
            </a:pathLst>
          </a:custGeom>
          <a:blipFill>
            <a:blip r:embed="rId4"/>
            <a:stretch>
              <a:fillRect l="0" t="-5444" r="0" b="-5444"/>
            </a:stretch>
          </a:blipFill>
        </p:spPr>
      </p:sp>
      <p:sp>
        <p:nvSpPr>
          <p:cNvPr name="TextBox 8" id="8"/>
          <p:cNvSpPr txBox="true"/>
          <p:nvPr/>
        </p:nvSpPr>
        <p:spPr>
          <a:xfrm rot="0">
            <a:off x="7129037" y="263728"/>
            <a:ext cx="5195337" cy="2775915"/>
          </a:xfrm>
          <a:prstGeom prst="rect">
            <a:avLst/>
          </a:prstGeom>
        </p:spPr>
        <p:txBody>
          <a:bodyPr anchor="t" rtlCol="false" tIns="0" lIns="0" bIns="0" rIns="0">
            <a:spAutoFit/>
          </a:bodyPr>
          <a:lstStyle/>
          <a:p>
            <a:pPr algn="ctr" marL="0" indent="0" lvl="0">
              <a:lnSpc>
                <a:spcPts val="3922"/>
              </a:lnSpc>
            </a:pPr>
            <a:r>
              <a:rPr lang="en-US" b="true" sz="4358">
                <a:solidFill>
                  <a:srgbClr val="191918"/>
                </a:solidFill>
                <a:latin typeface="Prachason Neue Condensed Heavy"/>
                <a:ea typeface="Prachason Neue Condensed Heavy"/>
                <a:cs typeface="Prachason Neue Condensed Heavy"/>
                <a:sym typeface="Prachason Neue Condensed Heavy"/>
              </a:rPr>
              <a:t>ANDY STANLEY CLAIMS YOU ONLY HAVE TO BELIEVE IN TWO MIRACLES TO BE A CHRISTIAN</a:t>
            </a:r>
          </a:p>
        </p:txBody>
      </p:sp>
      <p:sp>
        <p:nvSpPr>
          <p:cNvPr name="TextBox 9" id="9"/>
          <p:cNvSpPr txBox="true"/>
          <p:nvPr/>
        </p:nvSpPr>
        <p:spPr>
          <a:xfrm rot="0">
            <a:off x="525026" y="3911282"/>
            <a:ext cx="17212948" cy="7399022"/>
          </a:xfrm>
          <a:prstGeom prst="rect">
            <a:avLst/>
          </a:prstGeom>
        </p:spPr>
        <p:txBody>
          <a:bodyPr anchor="t" rtlCol="false" tIns="0" lIns="0" bIns="0" rIns="0">
            <a:spAutoFit/>
          </a:bodyPr>
          <a:lstStyle/>
          <a:p>
            <a:pPr algn="l">
              <a:lnSpc>
                <a:spcPts val="5879"/>
              </a:lnSpc>
            </a:pPr>
            <a:r>
              <a:rPr lang="en-US" sz="4199" i="true">
                <a:solidFill>
                  <a:srgbClr val="191918"/>
                </a:solidFill>
                <a:latin typeface="DM Sans Italics"/>
                <a:ea typeface="DM Sans Italics"/>
                <a:cs typeface="DM Sans Italics"/>
                <a:sym typeface="DM Sans Italics"/>
              </a:rPr>
              <a:t>“This is very important. The Genesis account of creation, the point of that isn’t ‘here’s how God did it.’ The point of that, is that God did it...” - </a:t>
            </a:r>
            <a:r>
              <a:rPr lang="en-US" sz="4199">
                <a:solidFill>
                  <a:srgbClr val="191918"/>
                </a:solidFill>
                <a:latin typeface="DM Sans"/>
                <a:ea typeface="DM Sans"/>
                <a:cs typeface="DM Sans"/>
                <a:sym typeface="DM Sans"/>
              </a:rPr>
              <a:t>Andy Stanley on Genesis and the two miracles</a:t>
            </a:r>
          </a:p>
          <a:p>
            <a:pPr algn="l">
              <a:lnSpc>
                <a:spcPts val="5879"/>
              </a:lnSpc>
            </a:pPr>
          </a:p>
          <a:p>
            <a:pPr algn="l">
              <a:lnSpc>
                <a:spcPts val="5879"/>
              </a:lnSpc>
            </a:pPr>
            <a:r>
              <a:rPr lang="en-US" sz="4199">
                <a:solidFill>
                  <a:srgbClr val="191918"/>
                </a:solidFill>
                <a:latin typeface="DM Sans"/>
                <a:ea typeface="DM Sans"/>
                <a:cs typeface="DM Sans"/>
                <a:sym typeface="DM Sans"/>
              </a:rPr>
              <a:t>Response: Genesis tells us how God did it. It is not connected to other religions and God deos not accommodate Himself to us as Stanley explains it. Read Gen. 4 if you think ancient civilizations were stupid.</a:t>
            </a:r>
          </a:p>
          <a:p>
            <a:pPr algn="ctr">
              <a:lnSpc>
                <a:spcPts val="5879"/>
              </a:lnSpc>
            </a:pPr>
          </a:p>
          <a:p>
            <a:pPr algn="ctr">
              <a:lnSpc>
                <a:spcPts val="5879"/>
              </a:lnSpc>
              <a:spcBef>
                <a:spcPct val="0"/>
              </a:spcBef>
            </a:pP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EFEAE4"/>
        </a:solidFill>
      </p:bgPr>
    </p:bg>
    <p:spTree>
      <p:nvGrpSpPr>
        <p:cNvPr id="1" name=""/>
        <p:cNvGrpSpPr/>
        <p:nvPr/>
      </p:nvGrpSpPr>
      <p:grpSpPr>
        <a:xfrm>
          <a:off x="0" y="0"/>
          <a:ext cx="0" cy="0"/>
          <a:chOff x="0" y="0"/>
          <a:chExt cx="0" cy="0"/>
        </a:xfrm>
      </p:grpSpPr>
      <p:sp>
        <p:nvSpPr>
          <p:cNvPr name="Freeform 2" id="2"/>
          <p:cNvSpPr/>
          <p:nvPr/>
        </p:nvSpPr>
        <p:spPr>
          <a:xfrm flipH="false" flipV="false" rot="0">
            <a:off x="1254738" y="3128593"/>
            <a:ext cx="4886406" cy="4789325"/>
          </a:xfrm>
          <a:custGeom>
            <a:avLst/>
            <a:gdLst/>
            <a:ahLst/>
            <a:cxnLst/>
            <a:rect r="r" b="b" t="t" l="l"/>
            <a:pathLst>
              <a:path h="4789325" w="4886406">
                <a:moveTo>
                  <a:pt x="0" y="0"/>
                </a:moveTo>
                <a:lnTo>
                  <a:pt x="4886406" y="0"/>
                </a:lnTo>
                <a:lnTo>
                  <a:pt x="4886406" y="4789325"/>
                </a:lnTo>
                <a:lnTo>
                  <a:pt x="0" y="4789325"/>
                </a:lnTo>
                <a:lnTo>
                  <a:pt x="0" y="0"/>
                </a:lnTo>
                <a:close/>
              </a:path>
            </a:pathLst>
          </a:custGeom>
          <a:blipFill>
            <a:blip r:embed="rId2"/>
            <a:stretch>
              <a:fillRect l="0" t="0" r="0" b="0"/>
            </a:stretch>
          </a:blipFill>
        </p:spPr>
      </p:sp>
      <p:sp>
        <p:nvSpPr>
          <p:cNvPr name="TextBox 3" id="3"/>
          <p:cNvSpPr txBox="true"/>
          <p:nvPr/>
        </p:nvSpPr>
        <p:spPr>
          <a:xfrm rot="0">
            <a:off x="2623758" y="866775"/>
            <a:ext cx="13040485" cy="2261818"/>
          </a:xfrm>
          <a:prstGeom prst="rect">
            <a:avLst/>
          </a:prstGeom>
        </p:spPr>
        <p:txBody>
          <a:bodyPr anchor="t" rtlCol="false" tIns="0" lIns="0" bIns="0" rIns="0">
            <a:spAutoFit/>
          </a:bodyPr>
          <a:lstStyle/>
          <a:p>
            <a:pPr algn="ctr" marL="0" indent="0" lvl="0">
              <a:lnSpc>
                <a:spcPts val="6669"/>
              </a:lnSpc>
              <a:spcBef>
                <a:spcPct val="0"/>
              </a:spcBef>
            </a:pPr>
            <a:r>
              <a:rPr lang="en-US" b="true" sz="8336">
                <a:solidFill>
                  <a:srgbClr val="191918"/>
                </a:solidFill>
                <a:latin typeface="Prachason Neue Condensed Heavy"/>
                <a:ea typeface="Prachason Neue Condensed Heavy"/>
                <a:cs typeface="Prachason Neue Condensed Heavy"/>
                <a:sym typeface="Prachason Neue Condensed Heavy"/>
              </a:rPr>
              <a:t>SOME KEY FIGURES IN THE MOVEMENT</a:t>
            </a:r>
          </a:p>
        </p:txBody>
      </p:sp>
      <p:sp>
        <p:nvSpPr>
          <p:cNvPr name="TextBox 4" id="4"/>
          <p:cNvSpPr txBox="true"/>
          <p:nvPr/>
        </p:nvSpPr>
        <p:spPr>
          <a:xfrm rot="0">
            <a:off x="1028700" y="3845198"/>
            <a:ext cx="16230600" cy="800100"/>
          </a:xfrm>
          <a:prstGeom prst="rect">
            <a:avLst/>
          </a:prstGeom>
        </p:spPr>
        <p:txBody>
          <a:bodyPr anchor="t" rtlCol="false" tIns="0" lIns="0" bIns="0" rIns="0">
            <a:spAutoFit/>
          </a:bodyPr>
          <a:lstStyle/>
          <a:p>
            <a:pPr algn="ctr" marL="0" indent="0" lvl="0">
              <a:lnSpc>
                <a:spcPts val="6357"/>
              </a:lnSpc>
              <a:spcBef>
                <a:spcPct val="0"/>
              </a:spcBef>
            </a:pPr>
            <a:r>
              <a:rPr lang="en-US" sz="5297">
                <a:solidFill>
                  <a:srgbClr val="191918"/>
                </a:solidFill>
                <a:latin typeface="DM Sans"/>
                <a:ea typeface="DM Sans"/>
                <a:cs typeface="DM Sans"/>
                <a:sym typeface="DM Sans"/>
              </a:rPr>
              <a:t>David Platt</a:t>
            </a:r>
          </a:p>
        </p:txBody>
      </p:sp>
    </p:spTree>
  </p:cSld>
  <p:clrMapOvr>
    <a:masterClrMapping/>
  </p:clrMapOvr>
</p:sld>
</file>

<file path=ppt/slides/slide12.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sp>
        <p:nvSpPr>
          <p:cNvPr name="TextBox 2" id="2"/>
          <p:cNvSpPr txBox="true"/>
          <p:nvPr/>
        </p:nvSpPr>
        <p:spPr>
          <a:xfrm rot="0">
            <a:off x="1112639" y="4943792"/>
            <a:ext cx="16062722" cy="1825626"/>
          </a:xfrm>
          <a:prstGeom prst="rect">
            <a:avLst/>
          </a:prstGeom>
        </p:spPr>
        <p:txBody>
          <a:bodyPr anchor="t" rtlCol="false" tIns="0" lIns="0" bIns="0" rIns="0">
            <a:spAutoFit/>
          </a:bodyPr>
          <a:lstStyle/>
          <a:p>
            <a:pPr algn="ctr">
              <a:lnSpc>
                <a:spcPts val="4899"/>
              </a:lnSpc>
            </a:pPr>
            <a:r>
              <a:rPr lang="en-US" sz="3499">
                <a:solidFill>
                  <a:srgbClr val="000000"/>
                </a:solidFill>
                <a:latin typeface="Canva Sans"/>
                <a:ea typeface="Canva Sans"/>
                <a:cs typeface="Canva Sans"/>
                <a:sym typeface="Canva Sans"/>
              </a:rPr>
              <a:t>David Platt Video about being a white pastor and being part of the problem</a:t>
            </a:r>
          </a:p>
          <a:p>
            <a:pPr algn="ctr">
              <a:lnSpc>
                <a:spcPts val="4899"/>
              </a:lnSpc>
            </a:pPr>
            <a:r>
              <a:rPr lang="en-US" sz="3499">
                <a:solidFill>
                  <a:srgbClr val="000000"/>
                </a:solidFill>
                <a:latin typeface="Canva Sans"/>
                <a:ea typeface="Canva Sans"/>
                <a:cs typeface="Canva Sans"/>
                <a:sym typeface="Canva Sans"/>
              </a:rPr>
              <a:t>The entire video can go here.</a:t>
            </a:r>
          </a:p>
          <a:p>
            <a:pPr algn="ctr">
              <a:lnSpc>
                <a:spcPts val="4899"/>
              </a:lnSpc>
              <a:spcBef>
                <a:spcPct val="0"/>
              </a:spcBef>
            </a:pPr>
            <a:r>
              <a:rPr lang="en-US" sz="3499">
                <a:solidFill>
                  <a:srgbClr val="000000"/>
                </a:solidFill>
                <a:latin typeface="Canva Sans"/>
                <a:ea typeface="Canva Sans"/>
                <a:cs typeface="Canva Sans"/>
                <a:sym typeface="Canva Sans"/>
              </a:rPr>
              <a:t>“David Platt, as a white pastor, I am part of the problem.”</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12068865" y="0"/>
            <a:ext cx="6219135" cy="10359444"/>
            <a:chOff x="0" y="0"/>
            <a:chExt cx="1637961" cy="2728413"/>
          </a:xfrm>
        </p:grpSpPr>
        <p:sp>
          <p:nvSpPr>
            <p:cNvPr name="Freeform 3" id="3"/>
            <p:cNvSpPr/>
            <p:nvPr/>
          </p:nvSpPr>
          <p:spPr>
            <a:xfrm flipH="false" flipV="false" rot="0">
              <a:off x="0" y="0"/>
              <a:ext cx="1637961" cy="2728413"/>
            </a:xfrm>
            <a:custGeom>
              <a:avLst/>
              <a:gdLst/>
              <a:ahLst/>
              <a:cxnLst/>
              <a:rect r="r" b="b" t="t" l="l"/>
              <a:pathLst>
                <a:path h="2728413" w="1637961">
                  <a:moveTo>
                    <a:pt x="0" y="0"/>
                  </a:moveTo>
                  <a:lnTo>
                    <a:pt x="1637961" y="0"/>
                  </a:lnTo>
                  <a:lnTo>
                    <a:pt x="1637961" y="2728413"/>
                  </a:lnTo>
                  <a:lnTo>
                    <a:pt x="0" y="2728413"/>
                  </a:lnTo>
                  <a:close/>
                </a:path>
              </a:pathLst>
            </a:custGeom>
            <a:solidFill>
              <a:srgbClr val="E78204"/>
            </a:solidFill>
          </p:spPr>
        </p:sp>
        <p:sp>
          <p:nvSpPr>
            <p:cNvPr name="TextBox 4" id="4"/>
            <p:cNvSpPr txBox="true"/>
            <p:nvPr/>
          </p:nvSpPr>
          <p:spPr>
            <a:xfrm>
              <a:off x="0" y="-38100"/>
              <a:ext cx="1637961" cy="2766513"/>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11855711" y="-216789"/>
            <a:ext cx="0" cy="10287000"/>
          </a:xfrm>
          <a:prstGeom prst="line">
            <a:avLst/>
          </a:prstGeom>
          <a:ln cap="flat" w="19050">
            <a:solidFill>
              <a:srgbClr val="191918"/>
            </a:solidFill>
            <a:prstDash val="solid"/>
            <a:headEnd type="none" len="sm" w="sm"/>
            <a:tailEnd type="none" len="sm" w="sm"/>
          </a:ln>
        </p:spPr>
      </p:sp>
      <p:sp>
        <p:nvSpPr>
          <p:cNvPr name="Freeform 6" id="6"/>
          <p:cNvSpPr/>
          <p:nvPr/>
        </p:nvSpPr>
        <p:spPr>
          <a:xfrm flipH="false" flipV="false" rot="0">
            <a:off x="12663774" y="2628842"/>
            <a:ext cx="5029317" cy="5029317"/>
          </a:xfrm>
          <a:custGeom>
            <a:avLst/>
            <a:gdLst/>
            <a:ahLst/>
            <a:cxnLst/>
            <a:rect r="r" b="b" t="t" l="l"/>
            <a:pathLst>
              <a:path h="5029317" w="5029317">
                <a:moveTo>
                  <a:pt x="0" y="0"/>
                </a:moveTo>
                <a:lnTo>
                  <a:pt x="5029317" y="0"/>
                </a:lnTo>
                <a:lnTo>
                  <a:pt x="5029317" y="5029316"/>
                </a:lnTo>
                <a:lnTo>
                  <a:pt x="0" y="5029316"/>
                </a:lnTo>
                <a:lnTo>
                  <a:pt x="0" y="0"/>
                </a:lnTo>
                <a:close/>
              </a:path>
            </a:pathLst>
          </a:custGeom>
          <a:blipFill>
            <a:blip r:embed="rId2"/>
            <a:stretch>
              <a:fillRect l="0" t="0" r="0" b="0"/>
            </a:stretch>
          </a:blipFill>
        </p:spPr>
      </p:sp>
      <p:sp>
        <p:nvSpPr>
          <p:cNvPr name="TextBox 7" id="7"/>
          <p:cNvSpPr txBox="true"/>
          <p:nvPr/>
        </p:nvSpPr>
        <p:spPr>
          <a:xfrm rot="0">
            <a:off x="802574" y="501867"/>
            <a:ext cx="10876706" cy="4976496"/>
          </a:xfrm>
          <a:prstGeom prst="rect">
            <a:avLst/>
          </a:prstGeom>
        </p:spPr>
        <p:txBody>
          <a:bodyPr anchor="t" rtlCol="false" tIns="0" lIns="0" bIns="0" rIns="0">
            <a:spAutoFit/>
          </a:bodyPr>
          <a:lstStyle/>
          <a:p>
            <a:pPr algn="ctr">
              <a:lnSpc>
                <a:spcPts val="6579"/>
              </a:lnSpc>
            </a:pPr>
            <a:r>
              <a:rPr lang="en-US" sz="4699">
                <a:solidFill>
                  <a:srgbClr val="000000"/>
                </a:solidFill>
                <a:latin typeface="Modern No. 20"/>
                <a:ea typeface="Modern No. 20"/>
                <a:cs typeface="Modern No. 20"/>
                <a:sym typeface="Modern No. 20"/>
              </a:rPr>
              <a:t>Issues with David Platt</a:t>
            </a:r>
          </a:p>
          <a:p>
            <a:pPr algn="ctr">
              <a:lnSpc>
                <a:spcPts val="6579"/>
              </a:lnSpc>
            </a:pPr>
          </a:p>
          <a:p>
            <a:pPr algn="l">
              <a:lnSpc>
                <a:spcPts val="6579"/>
              </a:lnSpc>
            </a:pPr>
            <a:r>
              <a:rPr lang="en-US" sz="4699">
                <a:solidFill>
                  <a:srgbClr val="000000"/>
                </a:solidFill>
                <a:latin typeface="Modern No. 20"/>
                <a:ea typeface="Modern No. 20"/>
                <a:cs typeface="Modern No. 20"/>
                <a:sym typeface="Modern No. 20"/>
              </a:rPr>
              <a:t>** Platt has been caught in deceptive lies.</a:t>
            </a:r>
          </a:p>
          <a:p>
            <a:pPr algn="l">
              <a:lnSpc>
                <a:spcPts val="6579"/>
              </a:lnSpc>
            </a:pPr>
            <a:r>
              <a:rPr lang="en-US" sz="4699">
                <a:solidFill>
                  <a:srgbClr val="000000"/>
                </a:solidFill>
                <a:latin typeface="Modern No. 20"/>
                <a:ea typeface="Modern No. 20"/>
                <a:cs typeface="Modern No. 20"/>
                <a:sym typeface="Modern No. 20"/>
              </a:rPr>
              <a:t>** Millions of dollars went to various...</a:t>
            </a:r>
          </a:p>
          <a:p>
            <a:pPr algn="l">
              <a:lnSpc>
                <a:spcPts val="6579"/>
              </a:lnSpc>
            </a:pPr>
            <a:r>
              <a:rPr lang="en-US" sz="4699">
                <a:solidFill>
                  <a:srgbClr val="000000"/>
                </a:solidFill>
                <a:latin typeface="Modern No. 20"/>
                <a:ea typeface="Modern No. 20"/>
                <a:cs typeface="Modern No. 20"/>
                <a:sym typeface="Modern No. 20"/>
              </a:rPr>
              <a:t>** He pushed social justice bigtime at McLean.</a:t>
            </a:r>
          </a:p>
        </p:txBody>
      </p:sp>
    </p:spTree>
  </p:cSld>
  <p:clrMapOvr>
    <a:masterClrMapping/>
  </p:clrMapOvr>
</p:sld>
</file>

<file path=ppt/slides/slide14.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sp>
        <p:nvSpPr>
          <p:cNvPr name="TextBox 2" id="2"/>
          <p:cNvSpPr txBox="true"/>
          <p:nvPr/>
        </p:nvSpPr>
        <p:spPr>
          <a:xfrm rot="0">
            <a:off x="1053167" y="4924742"/>
            <a:ext cx="16181666" cy="2034541"/>
          </a:xfrm>
          <a:prstGeom prst="rect">
            <a:avLst/>
          </a:prstGeom>
        </p:spPr>
        <p:txBody>
          <a:bodyPr anchor="t" rtlCol="false" tIns="0" lIns="0" bIns="0" rIns="0">
            <a:spAutoFit/>
          </a:bodyPr>
          <a:lstStyle/>
          <a:p>
            <a:pPr algn="ctr">
              <a:lnSpc>
                <a:spcPts val="5459"/>
              </a:lnSpc>
            </a:pPr>
            <a:r>
              <a:rPr lang="en-US" sz="3899">
                <a:solidFill>
                  <a:srgbClr val="000000"/>
                </a:solidFill>
                <a:latin typeface="Canva Sans"/>
                <a:ea typeface="Canva Sans"/>
                <a:cs typeface="Canva Sans"/>
                <a:sym typeface="Canva Sans"/>
              </a:rPr>
              <a:t>Mike Kelsey of McLean saying he wanted to torch white evangelicals</a:t>
            </a:r>
          </a:p>
          <a:p>
            <a:pPr algn="ctr">
              <a:lnSpc>
                <a:spcPts val="5459"/>
              </a:lnSpc>
            </a:pPr>
            <a:r>
              <a:rPr lang="en-US" sz="3899">
                <a:solidFill>
                  <a:srgbClr val="000000"/>
                </a:solidFill>
                <a:latin typeface="Canva Sans"/>
                <a:ea typeface="Canva Sans"/>
                <a:cs typeface="Canva Sans"/>
                <a:sym typeface="Canva Sans"/>
              </a:rPr>
              <a:t>McLean Bible Church, D-Day, Pastor Kelsey</a:t>
            </a:r>
          </a:p>
          <a:p>
            <a:pPr algn="ctr">
              <a:lnSpc>
                <a:spcPts val="5459"/>
              </a:lnSpc>
              <a:spcBef>
                <a:spcPct val="0"/>
              </a:spcBef>
            </a:pPr>
            <a:r>
              <a:rPr lang="en-US" sz="3899">
                <a:solidFill>
                  <a:srgbClr val="000000"/>
                </a:solidFill>
                <a:latin typeface="Canva Sans"/>
                <a:ea typeface="Canva Sans"/>
                <a:cs typeface="Canva Sans"/>
                <a:sym typeface="Canva Sans"/>
              </a:rPr>
              <a:t>Play from 1:01-1:42</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12068865" y="0"/>
            <a:ext cx="6219135" cy="10359444"/>
            <a:chOff x="0" y="0"/>
            <a:chExt cx="1637961" cy="2728413"/>
          </a:xfrm>
        </p:grpSpPr>
        <p:sp>
          <p:nvSpPr>
            <p:cNvPr name="Freeform 3" id="3"/>
            <p:cNvSpPr/>
            <p:nvPr/>
          </p:nvSpPr>
          <p:spPr>
            <a:xfrm flipH="false" flipV="false" rot="0">
              <a:off x="0" y="0"/>
              <a:ext cx="1637961" cy="2728413"/>
            </a:xfrm>
            <a:custGeom>
              <a:avLst/>
              <a:gdLst/>
              <a:ahLst/>
              <a:cxnLst/>
              <a:rect r="r" b="b" t="t" l="l"/>
              <a:pathLst>
                <a:path h="2728413" w="1637961">
                  <a:moveTo>
                    <a:pt x="0" y="0"/>
                  </a:moveTo>
                  <a:lnTo>
                    <a:pt x="1637961" y="0"/>
                  </a:lnTo>
                  <a:lnTo>
                    <a:pt x="1637961" y="2728413"/>
                  </a:lnTo>
                  <a:lnTo>
                    <a:pt x="0" y="2728413"/>
                  </a:lnTo>
                  <a:close/>
                </a:path>
              </a:pathLst>
            </a:custGeom>
            <a:solidFill>
              <a:srgbClr val="E78204"/>
            </a:solidFill>
          </p:spPr>
        </p:sp>
        <p:sp>
          <p:nvSpPr>
            <p:cNvPr name="TextBox 4" id="4"/>
            <p:cNvSpPr txBox="true"/>
            <p:nvPr/>
          </p:nvSpPr>
          <p:spPr>
            <a:xfrm>
              <a:off x="0" y="-38100"/>
              <a:ext cx="1637961" cy="2766513"/>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11855711" y="-216789"/>
            <a:ext cx="0" cy="10287000"/>
          </a:xfrm>
          <a:prstGeom prst="line">
            <a:avLst/>
          </a:prstGeom>
          <a:ln cap="flat" w="19050">
            <a:solidFill>
              <a:srgbClr val="191918"/>
            </a:solidFill>
            <a:prstDash val="solid"/>
            <a:headEnd type="none" len="sm" w="sm"/>
            <a:tailEnd type="none" len="sm" w="sm"/>
          </a:ln>
        </p:spPr>
      </p:sp>
      <p:sp>
        <p:nvSpPr>
          <p:cNvPr name="Freeform 6" id="6"/>
          <p:cNvSpPr/>
          <p:nvPr/>
        </p:nvSpPr>
        <p:spPr>
          <a:xfrm flipH="false" flipV="false" rot="0">
            <a:off x="12663774" y="2628842"/>
            <a:ext cx="5029317" cy="5029317"/>
          </a:xfrm>
          <a:custGeom>
            <a:avLst/>
            <a:gdLst/>
            <a:ahLst/>
            <a:cxnLst/>
            <a:rect r="r" b="b" t="t" l="l"/>
            <a:pathLst>
              <a:path h="5029317" w="5029317">
                <a:moveTo>
                  <a:pt x="0" y="0"/>
                </a:moveTo>
                <a:lnTo>
                  <a:pt x="5029317" y="0"/>
                </a:lnTo>
                <a:lnTo>
                  <a:pt x="5029317" y="5029316"/>
                </a:lnTo>
                <a:lnTo>
                  <a:pt x="0" y="5029316"/>
                </a:lnTo>
                <a:lnTo>
                  <a:pt x="0" y="0"/>
                </a:lnTo>
                <a:close/>
              </a:path>
            </a:pathLst>
          </a:custGeom>
          <a:blipFill>
            <a:blip r:embed="rId2"/>
            <a:stretch>
              <a:fillRect l="0" t="0" r="0" b="0"/>
            </a:stretch>
          </a:blipFill>
        </p:spPr>
      </p:sp>
      <p:sp>
        <p:nvSpPr>
          <p:cNvPr name="TextBox 7" id="7"/>
          <p:cNvSpPr txBox="true"/>
          <p:nvPr/>
        </p:nvSpPr>
        <p:spPr>
          <a:xfrm rot="0">
            <a:off x="744453" y="425477"/>
            <a:ext cx="10901708" cy="9384666"/>
          </a:xfrm>
          <a:prstGeom prst="rect">
            <a:avLst/>
          </a:prstGeom>
        </p:spPr>
        <p:txBody>
          <a:bodyPr anchor="t" rtlCol="false" tIns="0" lIns="0" bIns="0" rIns="0">
            <a:spAutoFit/>
          </a:bodyPr>
          <a:lstStyle/>
          <a:p>
            <a:pPr algn="ctr">
              <a:lnSpc>
                <a:spcPts val="6159"/>
              </a:lnSpc>
            </a:pPr>
            <a:r>
              <a:rPr lang="en-US" sz="4399">
                <a:solidFill>
                  <a:srgbClr val="000000"/>
                </a:solidFill>
                <a:latin typeface="Modern No. 20"/>
                <a:ea typeface="Modern No. 20"/>
                <a:cs typeface="Modern No. 20"/>
                <a:sym typeface="Modern No. 20"/>
              </a:rPr>
              <a:t>Issues with David Platt</a:t>
            </a:r>
          </a:p>
          <a:p>
            <a:pPr algn="l">
              <a:lnSpc>
                <a:spcPts val="6159"/>
              </a:lnSpc>
            </a:pPr>
            <a:r>
              <a:rPr lang="en-US" sz="4399">
                <a:solidFill>
                  <a:srgbClr val="000000"/>
                </a:solidFill>
                <a:latin typeface="Modern No. 20"/>
                <a:ea typeface="Modern No. 20"/>
                <a:cs typeface="Modern No. 20"/>
                <a:sym typeface="Modern No. 20"/>
              </a:rPr>
              <a:t>** Platt has been caught in deceptive lies.</a:t>
            </a:r>
          </a:p>
          <a:p>
            <a:pPr algn="l">
              <a:lnSpc>
                <a:spcPts val="6159"/>
              </a:lnSpc>
            </a:pPr>
            <a:r>
              <a:rPr lang="en-US" sz="4399">
                <a:solidFill>
                  <a:srgbClr val="000000"/>
                </a:solidFill>
                <a:latin typeface="Modern No. 20"/>
                <a:ea typeface="Modern No. 20"/>
                <a:cs typeface="Modern No. 20"/>
                <a:sym typeface="Modern No. 20"/>
              </a:rPr>
              <a:t>** Millions of dollars went to various...</a:t>
            </a:r>
          </a:p>
          <a:p>
            <a:pPr algn="l">
              <a:lnSpc>
                <a:spcPts val="6159"/>
              </a:lnSpc>
            </a:pPr>
            <a:r>
              <a:rPr lang="en-US" sz="4399">
                <a:solidFill>
                  <a:srgbClr val="000000"/>
                </a:solidFill>
                <a:latin typeface="Modern No. 20"/>
                <a:ea typeface="Modern No. 20"/>
                <a:cs typeface="Modern No. 20"/>
                <a:sym typeface="Modern No. 20"/>
              </a:rPr>
              <a:t>** He pushed social justice bigtime at McLean.</a:t>
            </a:r>
          </a:p>
          <a:p>
            <a:pPr algn="l">
              <a:lnSpc>
                <a:spcPts val="6159"/>
              </a:lnSpc>
            </a:pPr>
            <a:r>
              <a:rPr lang="en-US" sz="4399">
                <a:solidFill>
                  <a:srgbClr val="000000"/>
                </a:solidFill>
                <a:latin typeface="Modern No. 20"/>
                <a:ea typeface="Modern No. 20"/>
                <a:cs typeface="Modern No. 20"/>
                <a:sym typeface="Modern No. 20"/>
              </a:rPr>
              <a:t>** Platt and others attended a BLM march.</a:t>
            </a:r>
          </a:p>
          <a:p>
            <a:pPr algn="l">
              <a:lnSpc>
                <a:spcPts val="6159"/>
              </a:lnSpc>
            </a:pPr>
            <a:r>
              <a:rPr lang="en-US" sz="4399">
                <a:solidFill>
                  <a:srgbClr val="000000"/>
                </a:solidFill>
                <a:latin typeface="Modern No. 20"/>
                <a:ea typeface="Modern No. 20"/>
                <a:cs typeface="Modern No. 20"/>
                <a:sym typeface="Modern No. 20"/>
              </a:rPr>
              <a:t>** Platt wrote a book on voting before the 2020 election. He was told not to print it.</a:t>
            </a:r>
          </a:p>
          <a:p>
            <a:pPr algn="l">
              <a:lnSpc>
                <a:spcPts val="6159"/>
              </a:lnSpc>
            </a:pPr>
            <a:r>
              <a:rPr lang="en-US" sz="4399">
                <a:solidFill>
                  <a:srgbClr val="000000"/>
                </a:solidFill>
                <a:latin typeface="Modern No. 20"/>
                <a:ea typeface="Modern No. 20"/>
                <a:cs typeface="Modern No. 20"/>
                <a:sym typeface="Modern No. 20"/>
              </a:rPr>
              <a:t>** Platt bemoaned McLean for being too...</a:t>
            </a:r>
          </a:p>
          <a:p>
            <a:pPr algn="l">
              <a:lnSpc>
                <a:spcPts val="6159"/>
              </a:lnSpc>
            </a:pPr>
            <a:r>
              <a:rPr lang="en-US" sz="4399">
                <a:solidFill>
                  <a:srgbClr val="000000"/>
                </a:solidFill>
                <a:latin typeface="Modern No. 20"/>
                <a:ea typeface="Modern No. 20"/>
                <a:cs typeface="Modern No. 20"/>
                <a:sym typeface="Modern No. 20"/>
              </a:rPr>
              <a:t>** Race was never discussed before Platt.</a:t>
            </a:r>
          </a:p>
          <a:p>
            <a:pPr algn="l">
              <a:lnSpc>
                <a:spcPts val="6159"/>
              </a:lnSpc>
            </a:pPr>
            <a:r>
              <a:rPr lang="en-US" sz="4399">
                <a:solidFill>
                  <a:srgbClr val="000000"/>
                </a:solidFill>
                <a:latin typeface="Modern No. 20"/>
                <a:ea typeface="Modern No. 20"/>
                <a:cs typeface="Modern No. 20"/>
                <a:sym typeface="Modern No. 20"/>
              </a:rPr>
              <a:t>Platt’s book “Radical” challenged...</a:t>
            </a:r>
          </a:p>
          <a:p>
            <a:pPr algn="l">
              <a:lnSpc>
                <a:spcPts val="6159"/>
              </a:lnSpc>
            </a:pPr>
            <a:r>
              <a:rPr lang="en-US" sz="4399">
                <a:solidFill>
                  <a:srgbClr val="000000"/>
                </a:solidFill>
                <a:latin typeface="Modern No. 20"/>
                <a:ea typeface="Modern No. 20"/>
                <a:cs typeface="Modern No. 20"/>
                <a:sym typeface="Modern No. 20"/>
              </a:rPr>
              <a:t>** He lives in a lovely home.</a:t>
            </a:r>
          </a:p>
          <a:p>
            <a:pPr algn="l">
              <a:lnSpc>
                <a:spcPts val="6159"/>
              </a:lnSpc>
            </a:pPr>
            <a:r>
              <a:rPr lang="en-US" sz="4399">
                <a:solidFill>
                  <a:srgbClr val="000000"/>
                </a:solidFill>
                <a:latin typeface="Modern No. 20"/>
                <a:ea typeface="Modern No. 20"/>
                <a:cs typeface="Modern No. 20"/>
                <a:sym typeface="Modern No. 20"/>
              </a:rPr>
              <a:t>** Watch “The Real David Platt” documentary.</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EFEAE4"/>
        </a:solidFill>
      </p:bgPr>
    </p:bg>
    <p:spTree>
      <p:nvGrpSpPr>
        <p:cNvPr id="1" name=""/>
        <p:cNvGrpSpPr/>
        <p:nvPr/>
      </p:nvGrpSpPr>
      <p:grpSpPr>
        <a:xfrm>
          <a:off x="0" y="0"/>
          <a:ext cx="0" cy="0"/>
          <a:chOff x="0" y="0"/>
          <a:chExt cx="0" cy="0"/>
        </a:xfrm>
      </p:grpSpPr>
      <p:sp>
        <p:nvSpPr>
          <p:cNvPr name="Freeform 2" id="2"/>
          <p:cNvSpPr/>
          <p:nvPr/>
        </p:nvSpPr>
        <p:spPr>
          <a:xfrm flipH="false" flipV="false" rot="0">
            <a:off x="6007581" y="5538967"/>
            <a:ext cx="6272838" cy="3969253"/>
          </a:xfrm>
          <a:custGeom>
            <a:avLst/>
            <a:gdLst/>
            <a:ahLst/>
            <a:cxnLst/>
            <a:rect r="r" b="b" t="t" l="l"/>
            <a:pathLst>
              <a:path h="3969253" w="6272838">
                <a:moveTo>
                  <a:pt x="0" y="0"/>
                </a:moveTo>
                <a:lnTo>
                  <a:pt x="6272838" y="0"/>
                </a:lnTo>
                <a:lnTo>
                  <a:pt x="6272838" y="3969253"/>
                </a:lnTo>
                <a:lnTo>
                  <a:pt x="0" y="3969253"/>
                </a:lnTo>
                <a:lnTo>
                  <a:pt x="0" y="0"/>
                </a:lnTo>
                <a:close/>
              </a:path>
            </a:pathLst>
          </a:custGeom>
          <a:blipFill>
            <a:blip r:embed="rId2"/>
            <a:stretch>
              <a:fillRect l="0" t="0" r="0" b="0"/>
            </a:stretch>
          </a:blipFill>
        </p:spPr>
      </p:sp>
      <p:sp>
        <p:nvSpPr>
          <p:cNvPr name="TextBox 3" id="3"/>
          <p:cNvSpPr txBox="true"/>
          <p:nvPr/>
        </p:nvSpPr>
        <p:spPr>
          <a:xfrm rot="0">
            <a:off x="2623758" y="866775"/>
            <a:ext cx="13040485" cy="2261818"/>
          </a:xfrm>
          <a:prstGeom prst="rect">
            <a:avLst/>
          </a:prstGeom>
        </p:spPr>
        <p:txBody>
          <a:bodyPr anchor="t" rtlCol="false" tIns="0" lIns="0" bIns="0" rIns="0">
            <a:spAutoFit/>
          </a:bodyPr>
          <a:lstStyle/>
          <a:p>
            <a:pPr algn="ctr" marL="0" indent="0" lvl="0">
              <a:lnSpc>
                <a:spcPts val="6669"/>
              </a:lnSpc>
              <a:spcBef>
                <a:spcPct val="0"/>
              </a:spcBef>
            </a:pPr>
            <a:r>
              <a:rPr lang="en-US" b="true" sz="8336">
                <a:solidFill>
                  <a:srgbClr val="191918"/>
                </a:solidFill>
                <a:latin typeface="Prachason Neue Condensed Heavy"/>
                <a:ea typeface="Prachason Neue Condensed Heavy"/>
                <a:cs typeface="Prachason Neue Condensed Heavy"/>
                <a:sym typeface="Prachason Neue Condensed Heavy"/>
              </a:rPr>
              <a:t>SOME KEY FIGURES IN THE MOVEMENT</a:t>
            </a:r>
          </a:p>
        </p:txBody>
      </p:sp>
      <p:sp>
        <p:nvSpPr>
          <p:cNvPr name="TextBox 4" id="4"/>
          <p:cNvSpPr txBox="true"/>
          <p:nvPr/>
        </p:nvSpPr>
        <p:spPr>
          <a:xfrm rot="0">
            <a:off x="1028700" y="3845198"/>
            <a:ext cx="16230600" cy="800100"/>
          </a:xfrm>
          <a:prstGeom prst="rect">
            <a:avLst/>
          </a:prstGeom>
        </p:spPr>
        <p:txBody>
          <a:bodyPr anchor="t" rtlCol="false" tIns="0" lIns="0" bIns="0" rIns="0">
            <a:spAutoFit/>
          </a:bodyPr>
          <a:lstStyle/>
          <a:p>
            <a:pPr algn="ctr" marL="0" indent="0" lvl="0">
              <a:lnSpc>
                <a:spcPts val="6357"/>
              </a:lnSpc>
              <a:spcBef>
                <a:spcPct val="0"/>
              </a:spcBef>
            </a:pPr>
            <a:r>
              <a:rPr lang="en-US" sz="5297">
                <a:solidFill>
                  <a:srgbClr val="191918"/>
                </a:solidFill>
                <a:latin typeface="DM Sans"/>
                <a:ea typeface="DM Sans"/>
                <a:cs typeface="DM Sans"/>
                <a:sym typeface="DM Sans"/>
              </a:rPr>
              <a:t>William Lane Craig</a:t>
            </a:r>
          </a:p>
        </p:txBody>
      </p:sp>
    </p:spTree>
  </p:cSld>
  <p:clrMapOvr>
    <a:masterClrMapping/>
  </p:clrMapOvr>
</p:sld>
</file>

<file path=ppt/slides/slide17.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0" y="0"/>
            <a:ext cx="7518465" cy="10287000"/>
            <a:chOff x="0" y="0"/>
            <a:chExt cx="1980172" cy="2709333"/>
          </a:xfrm>
        </p:grpSpPr>
        <p:sp>
          <p:nvSpPr>
            <p:cNvPr name="Freeform 3" id="3"/>
            <p:cNvSpPr/>
            <p:nvPr/>
          </p:nvSpPr>
          <p:spPr>
            <a:xfrm flipH="false" flipV="false" rot="0">
              <a:off x="0" y="0"/>
              <a:ext cx="1980172" cy="2709333"/>
            </a:xfrm>
            <a:custGeom>
              <a:avLst/>
              <a:gdLst/>
              <a:ahLst/>
              <a:cxnLst/>
              <a:rect r="r" b="b" t="t" l="l"/>
              <a:pathLst>
                <a:path h="2709333" w="1980172">
                  <a:moveTo>
                    <a:pt x="0" y="0"/>
                  </a:moveTo>
                  <a:lnTo>
                    <a:pt x="1980172" y="0"/>
                  </a:lnTo>
                  <a:lnTo>
                    <a:pt x="1980172" y="2709333"/>
                  </a:lnTo>
                  <a:lnTo>
                    <a:pt x="0" y="2709333"/>
                  </a:lnTo>
                  <a:close/>
                </a:path>
              </a:pathLst>
            </a:custGeom>
            <a:solidFill>
              <a:srgbClr val="E78204"/>
            </a:solidFill>
          </p:spPr>
        </p:sp>
        <p:sp>
          <p:nvSpPr>
            <p:cNvPr name="TextBox 4" id="4"/>
            <p:cNvSpPr txBox="true"/>
            <p:nvPr/>
          </p:nvSpPr>
          <p:spPr>
            <a:xfrm>
              <a:off x="0" y="-38100"/>
              <a:ext cx="1980172" cy="2747433"/>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7542794" y="0"/>
            <a:ext cx="0" cy="10287000"/>
          </a:xfrm>
          <a:prstGeom prst="line">
            <a:avLst/>
          </a:prstGeom>
          <a:ln cap="flat" w="19050">
            <a:solidFill>
              <a:srgbClr val="191918"/>
            </a:solidFill>
            <a:prstDash val="solid"/>
            <a:headEnd type="none" len="sm" w="sm"/>
            <a:tailEnd type="none" len="sm" w="sm"/>
          </a:ln>
        </p:spPr>
      </p:sp>
      <p:sp>
        <p:nvSpPr>
          <p:cNvPr name="TextBox 6" id="6"/>
          <p:cNvSpPr txBox="true"/>
          <p:nvPr/>
        </p:nvSpPr>
        <p:spPr>
          <a:xfrm rot="0">
            <a:off x="0" y="2954019"/>
            <a:ext cx="7518465" cy="4264663"/>
          </a:xfrm>
          <a:prstGeom prst="rect">
            <a:avLst/>
          </a:prstGeom>
        </p:spPr>
        <p:txBody>
          <a:bodyPr anchor="t" rtlCol="false" tIns="0" lIns="0" bIns="0" rIns="0">
            <a:spAutoFit/>
          </a:bodyPr>
          <a:lstStyle/>
          <a:p>
            <a:pPr algn="ctr">
              <a:lnSpc>
                <a:spcPts val="8539"/>
              </a:lnSpc>
              <a:spcBef>
                <a:spcPct val="0"/>
              </a:spcBef>
            </a:pPr>
            <a:r>
              <a:rPr lang="en-US" b="true" sz="6099">
                <a:solidFill>
                  <a:srgbClr val="000000"/>
                </a:solidFill>
                <a:latin typeface="Canva Sans Bold"/>
                <a:ea typeface="Canva Sans Bold"/>
                <a:cs typeface="Canva Sans Bold"/>
                <a:sym typeface="Canva Sans Bold"/>
              </a:rPr>
              <a:t>The Progressive, Liberal Teachings Of William Lane Craig</a:t>
            </a:r>
          </a:p>
        </p:txBody>
      </p:sp>
      <p:sp>
        <p:nvSpPr>
          <p:cNvPr name="TextBox 7" id="7"/>
          <p:cNvSpPr txBox="true"/>
          <p:nvPr/>
        </p:nvSpPr>
        <p:spPr>
          <a:xfrm rot="0">
            <a:off x="7896514" y="502284"/>
            <a:ext cx="9985681" cy="9158607"/>
          </a:xfrm>
          <a:prstGeom prst="rect">
            <a:avLst/>
          </a:prstGeom>
        </p:spPr>
        <p:txBody>
          <a:bodyPr anchor="t" rtlCol="false" tIns="0" lIns="0" bIns="0" rIns="0">
            <a:spAutoFit/>
          </a:bodyPr>
          <a:lstStyle/>
          <a:p>
            <a:pPr algn="ctr">
              <a:lnSpc>
                <a:spcPts val="6019"/>
              </a:lnSpc>
            </a:pPr>
            <a:r>
              <a:rPr lang="en-US" sz="4299">
                <a:solidFill>
                  <a:srgbClr val="000000"/>
                </a:solidFill>
                <a:latin typeface="Modern No. 20"/>
                <a:ea typeface="Modern No. 20"/>
                <a:cs typeface="Modern No. 20"/>
                <a:sym typeface="Modern No. 20"/>
              </a:rPr>
              <a:t>** Craig wrote a book, “In Quest of the...</a:t>
            </a:r>
          </a:p>
          <a:p>
            <a:pPr algn="l">
              <a:lnSpc>
                <a:spcPts val="6019"/>
              </a:lnSpc>
            </a:pPr>
            <a:r>
              <a:rPr lang="en-US" sz="4299">
                <a:solidFill>
                  <a:srgbClr val="000000"/>
                </a:solidFill>
                <a:latin typeface="Modern No. 20"/>
                <a:ea typeface="Modern No. 20"/>
                <a:cs typeface="Modern No. 20"/>
                <a:sym typeface="Modern No. 20"/>
              </a:rPr>
              <a:t>** Sean McDowell made Craig’s views...</a:t>
            </a:r>
          </a:p>
          <a:p>
            <a:pPr algn="l">
              <a:lnSpc>
                <a:spcPts val="6019"/>
              </a:lnSpc>
            </a:pPr>
            <a:r>
              <a:rPr lang="en-US" sz="4299">
                <a:solidFill>
                  <a:srgbClr val="000000"/>
                </a:solidFill>
                <a:latin typeface="Modern No. 20"/>
                <a:ea typeface="Modern No. 20"/>
                <a:cs typeface="Modern No. 20"/>
                <a:sym typeface="Modern No. 20"/>
              </a:rPr>
              <a:t>** He sees Gen. 1-11 as “mytho-history.”</a:t>
            </a:r>
          </a:p>
          <a:p>
            <a:pPr algn="l">
              <a:lnSpc>
                <a:spcPts val="6019"/>
              </a:lnSpc>
            </a:pPr>
            <a:r>
              <a:rPr lang="en-US" sz="4299">
                <a:solidFill>
                  <a:srgbClr val="000000"/>
                </a:solidFill>
                <a:latin typeface="Modern No. 20"/>
                <a:ea typeface="Modern No. 20"/>
                <a:cs typeface="Modern No. 20"/>
                <a:sym typeface="Modern No. 20"/>
              </a:rPr>
              <a:t>** He claims that Gen. 12 and on are historical.</a:t>
            </a:r>
          </a:p>
          <a:p>
            <a:pPr algn="l">
              <a:lnSpc>
                <a:spcPts val="6019"/>
              </a:lnSpc>
            </a:pPr>
            <a:r>
              <a:rPr lang="en-US" sz="4299">
                <a:solidFill>
                  <a:srgbClr val="000000"/>
                </a:solidFill>
                <a:latin typeface="Modern No. 20"/>
                <a:ea typeface="Modern No. 20"/>
                <a:cs typeface="Modern No. 20"/>
                <a:sym typeface="Modern No. 20"/>
              </a:rPr>
              <a:t>** He denies the Mosaic authorship of the Pentateuch.</a:t>
            </a:r>
          </a:p>
          <a:p>
            <a:pPr algn="l">
              <a:lnSpc>
                <a:spcPts val="6019"/>
              </a:lnSpc>
            </a:pPr>
            <a:r>
              <a:rPr lang="en-US" sz="4299">
                <a:solidFill>
                  <a:srgbClr val="000000"/>
                </a:solidFill>
                <a:latin typeface="Modern No. 20"/>
                <a:ea typeface="Modern No. 20"/>
                <a:cs typeface="Modern No. 20"/>
                <a:sym typeface="Modern No. 20"/>
              </a:rPr>
              <a:t>** Other verses that point to Moses...</a:t>
            </a:r>
          </a:p>
          <a:p>
            <a:pPr algn="l">
              <a:lnSpc>
                <a:spcPts val="6019"/>
              </a:lnSpc>
            </a:pPr>
            <a:r>
              <a:rPr lang="en-US" sz="4299">
                <a:solidFill>
                  <a:srgbClr val="000000"/>
                </a:solidFill>
                <a:latin typeface="Modern No. 20"/>
                <a:ea typeface="Modern No. 20"/>
                <a:cs typeface="Modern No. 20"/>
                <a:sym typeface="Modern No. 20"/>
              </a:rPr>
              <a:t>** Throughout the OT, Moses was noted...</a:t>
            </a:r>
          </a:p>
          <a:p>
            <a:pPr algn="l">
              <a:lnSpc>
                <a:spcPts val="6019"/>
              </a:lnSpc>
            </a:pPr>
            <a:r>
              <a:rPr lang="en-US" sz="4299">
                <a:solidFill>
                  <a:srgbClr val="000000"/>
                </a:solidFill>
                <a:latin typeface="Modern No. 20"/>
                <a:ea typeface="Modern No. 20"/>
                <a:cs typeface="Modern No. 20"/>
                <a:sym typeface="Modern No. 20"/>
              </a:rPr>
              <a:t>** If Adam is non-historical from the...</a:t>
            </a:r>
          </a:p>
          <a:p>
            <a:pPr algn="l">
              <a:lnSpc>
                <a:spcPts val="6019"/>
              </a:lnSpc>
            </a:pPr>
            <a:r>
              <a:rPr lang="en-US" sz="4299">
                <a:solidFill>
                  <a:srgbClr val="000000"/>
                </a:solidFill>
                <a:latin typeface="Modern No. 20"/>
                <a:ea typeface="Modern No. 20"/>
                <a:cs typeface="Modern No. 20"/>
                <a:sym typeface="Modern No. 20"/>
              </a:rPr>
              <a:t>** He questions whether the NT writers...</a:t>
            </a:r>
          </a:p>
          <a:p>
            <a:pPr algn="l">
              <a:lnSpc>
                <a:spcPts val="6019"/>
              </a:lnSpc>
              <a:spcBef>
                <a:spcPct val="0"/>
              </a:spcBef>
            </a:pPr>
            <a:r>
              <a:rPr lang="en-US" sz="4299">
                <a:solidFill>
                  <a:srgbClr val="000000"/>
                </a:solidFill>
                <a:latin typeface="Modern No. 20"/>
                <a:ea typeface="Modern No. 20"/>
                <a:cs typeface="Modern No. 20"/>
                <a:sym typeface="Modern No. 20"/>
              </a:rPr>
              <a:t>** He believes that Adam lived between...</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16440620" y="1028700"/>
            <a:ext cx="818680" cy="818680"/>
            <a:chOff x="0" y="0"/>
            <a:chExt cx="812800" cy="812800"/>
          </a:xfrm>
        </p:grpSpPr>
        <p:sp>
          <p:nvSpPr>
            <p:cNvPr name="Freeform 3" id="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EFEAE4"/>
            </a:solidFill>
            <a:ln w="19050" cap="rnd">
              <a:solidFill>
                <a:srgbClr val="191918"/>
              </a:solidFill>
              <a:prstDash val="solid"/>
              <a:round/>
            </a:ln>
          </p:spPr>
        </p:sp>
        <p:sp>
          <p:nvSpPr>
            <p:cNvPr name="TextBox 4" id="4"/>
            <p:cNvSpPr txBox="true"/>
            <p:nvPr/>
          </p:nvSpPr>
          <p:spPr>
            <a:xfrm>
              <a:off x="76200" y="133350"/>
              <a:ext cx="660400" cy="603250"/>
            </a:xfrm>
            <a:prstGeom prst="rect">
              <a:avLst/>
            </a:prstGeom>
          </p:spPr>
          <p:txBody>
            <a:bodyPr anchor="ctr" rtlCol="false" tIns="50800" lIns="50800" bIns="50800" rIns="50800"/>
            <a:lstStyle/>
            <a:p>
              <a:pPr algn="ctr" marL="0" indent="0" lvl="0">
                <a:lnSpc>
                  <a:spcPts val="1280"/>
                </a:lnSpc>
                <a:spcBef>
                  <a:spcPct val="0"/>
                </a:spcBef>
              </a:pPr>
            </a:p>
          </p:txBody>
        </p:sp>
      </p:grpSp>
      <p:sp>
        <p:nvSpPr>
          <p:cNvPr name="Freeform 5" id="5"/>
          <p:cNvSpPr/>
          <p:nvPr/>
        </p:nvSpPr>
        <p:spPr>
          <a:xfrm flipH="false" flipV="false" rot="0">
            <a:off x="16645980" y="1240179"/>
            <a:ext cx="407961" cy="395722"/>
          </a:xfrm>
          <a:custGeom>
            <a:avLst/>
            <a:gdLst/>
            <a:ahLst/>
            <a:cxnLst/>
            <a:rect r="r" b="b" t="t" l="l"/>
            <a:pathLst>
              <a:path h="395722" w="407961">
                <a:moveTo>
                  <a:pt x="0" y="0"/>
                </a:moveTo>
                <a:lnTo>
                  <a:pt x="407960" y="0"/>
                </a:lnTo>
                <a:lnTo>
                  <a:pt x="407960" y="395722"/>
                </a:lnTo>
                <a:lnTo>
                  <a:pt x="0" y="39572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8646459" y="3073586"/>
            <a:ext cx="9325087" cy="5222049"/>
          </a:xfrm>
          <a:custGeom>
            <a:avLst/>
            <a:gdLst/>
            <a:ahLst/>
            <a:cxnLst/>
            <a:rect r="r" b="b" t="t" l="l"/>
            <a:pathLst>
              <a:path h="5222049" w="9325087">
                <a:moveTo>
                  <a:pt x="0" y="0"/>
                </a:moveTo>
                <a:lnTo>
                  <a:pt x="9325086" y="0"/>
                </a:lnTo>
                <a:lnTo>
                  <a:pt x="9325086" y="5222049"/>
                </a:lnTo>
                <a:lnTo>
                  <a:pt x="0" y="5222049"/>
                </a:lnTo>
                <a:lnTo>
                  <a:pt x="0" y="0"/>
                </a:lnTo>
                <a:close/>
              </a:path>
            </a:pathLst>
          </a:custGeom>
          <a:blipFill>
            <a:blip r:embed="rId4"/>
            <a:stretch>
              <a:fillRect l="0" t="0" r="0" b="0"/>
            </a:stretch>
          </a:blipFill>
        </p:spPr>
      </p:sp>
      <p:sp>
        <p:nvSpPr>
          <p:cNvPr name="Freeform 7" id="7"/>
          <p:cNvSpPr/>
          <p:nvPr/>
        </p:nvSpPr>
        <p:spPr>
          <a:xfrm flipH="false" flipV="false" rot="0">
            <a:off x="367552" y="5143500"/>
            <a:ext cx="7364683" cy="4900862"/>
          </a:xfrm>
          <a:custGeom>
            <a:avLst/>
            <a:gdLst/>
            <a:ahLst/>
            <a:cxnLst/>
            <a:rect r="r" b="b" t="t" l="l"/>
            <a:pathLst>
              <a:path h="4900862" w="7364683">
                <a:moveTo>
                  <a:pt x="0" y="0"/>
                </a:moveTo>
                <a:lnTo>
                  <a:pt x="7364683" y="0"/>
                </a:lnTo>
                <a:lnTo>
                  <a:pt x="7364683" y="4900862"/>
                </a:lnTo>
                <a:lnTo>
                  <a:pt x="0" y="4900862"/>
                </a:lnTo>
                <a:lnTo>
                  <a:pt x="0" y="0"/>
                </a:lnTo>
                <a:close/>
              </a:path>
            </a:pathLst>
          </a:custGeom>
          <a:blipFill>
            <a:blip r:embed="rId5"/>
            <a:stretch>
              <a:fillRect l="-3386" t="0" r="-3386" b="0"/>
            </a:stretch>
          </a:blipFill>
        </p:spPr>
      </p:sp>
      <p:sp>
        <p:nvSpPr>
          <p:cNvPr name="TextBox 8" id="8"/>
          <p:cNvSpPr txBox="true"/>
          <p:nvPr/>
        </p:nvSpPr>
        <p:spPr>
          <a:xfrm rot="0">
            <a:off x="580465" y="231788"/>
            <a:ext cx="11684340" cy="3021635"/>
          </a:xfrm>
          <a:prstGeom prst="rect">
            <a:avLst/>
          </a:prstGeom>
        </p:spPr>
        <p:txBody>
          <a:bodyPr anchor="t" rtlCol="false" tIns="0" lIns="0" bIns="0" rIns="0">
            <a:spAutoFit/>
          </a:bodyPr>
          <a:lstStyle/>
          <a:p>
            <a:pPr algn="ctr">
              <a:lnSpc>
                <a:spcPts val="8884"/>
              </a:lnSpc>
            </a:pPr>
            <a:r>
              <a:rPr lang="en-US" b="true" sz="11106">
                <a:solidFill>
                  <a:srgbClr val="191918"/>
                </a:solidFill>
                <a:latin typeface="Prachason Neue Condensed Heavy"/>
                <a:ea typeface="Prachason Neue Condensed Heavy"/>
                <a:cs typeface="Prachason Neue Condensed Heavy"/>
                <a:sym typeface="Prachason Neue Condensed Heavy"/>
              </a:rPr>
              <a:t>NEW APOSTOLIC REFORMATION</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16440620" y="1028700"/>
            <a:ext cx="818680" cy="818680"/>
            <a:chOff x="0" y="0"/>
            <a:chExt cx="812800" cy="812800"/>
          </a:xfrm>
        </p:grpSpPr>
        <p:sp>
          <p:nvSpPr>
            <p:cNvPr name="Freeform 3" id="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EFEAE4"/>
            </a:solidFill>
            <a:ln w="19050" cap="rnd">
              <a:solidFill>
                <a:srgbClr val="191918"/>
              </a:solidFill>
              <a:prstDash val="solid"/>
              <a:round/>
            </a:ln>
          </p:spPr>
        </p:sp>
        <p:sp>
          <p:nvSpPr>
            <p:cNvPr name="TextBox 4" id="4"/>
            <p:cNvSpPr txBox="true"/>
            <p:nvPr/>
          </p:nvSpPr>
          <p:spPr>
            <a:xfrm>
              <a:off x="76200" y="133350"/>
              <a:ext cx="660400" cy="603250"/>
            </a:xfrm>
            <a:prstGeom prst="rect">
              <a:avLst/>
            </a:prstGeom>
          </p:spPr>
          <p:txBody>
            <a:bodyPr anchor="ctr" rtlCol="false" tIns="50800" lIns="50800" bIns="50800" rIns="50800"/>
            <a:lstStyle/>
            <a:p>
              <a:pPr algn="ctr" marL="0" indent="0" lvl="0">
                <a:lnSpc>
                  <a:spcPts val="1280"/>
                </a:lnSpc>
                <a:spcBef>
                  <a:spcPct val="0"/>
                </a:spcBef>
              </a:pPr>
            </a:p>
          </p:txBody>
        </p:sp>
      </p:grpSp>
      <p:sp>
        <p:nvSpPr>
          <p:cNvPr name="Freeform 5" id="5"/>
          <p:cNvSpPr/>
          <p:nvPr/>
        </p:nvSpPr>
        <p:spPr>
          <a:xfrm flipH="false" flipV="false" rot="0">
            <a:off x="16645980" y="1240179"/>
            <a:ext cx="407961" cy="395722"/>
          </a:xfrm>
          <a:custGeom>
            <a:avLst/>
            <a:gdLst/>
            <a:ahLst/>
            <a:cxnLst/>
            <a:rect r="r" b="b" t="t" l="l"/>
            <a:pathLst>
              <a:path h="395722" w="407961">
                <a:moveTo>
                  <a:pt x="0" y="0"/>
                </a:moveTo>
                <a:lnTo>
                  <a:pt x="407960" y="0"/>
                </a:lnTo>
                <a:lnTo>
                  <a:pt x="407960" y="395722"/>
                </a:lnTo>
                <a:lnTo>
                  <a:pt x="0" y="39572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282103" y="1099521"/>
            <a:ext cx="15723793" cy="8087958"/>
          </a:xfrm>
          <a:custGeom>
            <a:avLst/>
            <a:gdLst/>
            <a:ahLst/>
            <a:cxnLst/>
            <a:rect r="r" b="b" t="t" l="l"/>
            <a:pathLst>
              <a:path h="8087958" w="15723793">
                <a:moveTo>
                  <a:pt x="0" y="0"/>
                </a:moveTo>
                <a:lnTo>
                  <a:pt x="15723794" y="0"/>
                </a:lnTo>
                <a:lnTo>
                  <a:pt x="15723794" y="8087958"/>
                </a:lnTo>
                <a:lnTo>
                  <a:pt x="0" y="8087958"/>
                </a:lnTo>
                <a:lnTo>
                  <a:pt x="0" y="0"/>
                </a:lnTo>
                <a:close/>
              </a:path>
            </a:pathLst>
          </a:custGeom>
          <a:blipFill>
            <a:blip r:embed="rId4"/>
            <a:stretch>
              <a:fillRect l="0" t="0" r="0" b="0"/>
            </a:stretch>
          </a:blipFill>
        </p:spPr>
      </p:sp>
    </p:spTree>
  </p:cSld>
  <p:clrMapOvr>
    <a:masterClrMapping/>
  </p:clrMapOvr>
</p:sld>
</file>

<file path=ppt/slides/slide2.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sp>
        <p:nvSpPr>
          <p:cNvPr name="TextBox 2" id="2"/>
          <p:cNvSpPr txBox="true"/>
          <p:nvPr/>
        </p:nvSpPr>
        <p:spPr>
          <a:xfrm rot="0">
            <a:off x="2920008" y="3207384"/>
            <a:ext cx="12447984" cy="3786507"/>
          </a:xfrm>
          <a:prstGeom prst="rect">
            <a:avLst/>
          </a:prstGeom>
        </p:spPr>
        <p:txBody>
          <a:bodyPr anchor="t" rtlCol="false" tIns="0" lIns="0" bIns="0" rIns="0">
            <a:spAutoFit/>
          </a:bodyPr>
          <a:lstStyle/>
          <a:p>
            <a:pPr algn="ctr">
              <a:lnSpc>
                <a:spcPts val="6019"/>
              </a:lnSpc>
            </a:pPr>
            <a:r>
              <a:rPr lang="en-US" sz="4299">
                <a:solidFill>
                  <a:srgbClr val="000000"/>
                </a:solidFill>
                <a:latin typeface="Canva Sans"/>
                <a:ea typeface="Canva Sans"/>
                <a:cs typeface="Canva Sans"/>
                <a:sym typeface="Canva Sans"/>
              </a:rPr>
              <a:t>Curtis Chang comparing vaccines to redemption of Christ</a:t>
            </a:r>
          </a:p>
          <a:p>
            <a:pPr algn="ctr">
              <a:lnSpc>
                <a:spcPts val="6019"/>
              </a:lnSpc>
              <a:spcBef>
                <a:spcPct val="0"/>
              </a:spcBef>
            </a:pPr>
            <a:r>
              <a:rPr lang="en-US" sz="4299">
                <a:solidFill>
                  <a:srgbClr val="000000"/>
                </a:solidFill>
                <a:latin typeface="Canva Sans"/>
                <a:ea typeface="Canva Sans"/>
                <a:cs typeface="Canva Sans"/>
                <a:sym typeface="Canva Sans"/>
              </a:rPr>
              <a:t>“Russell Moore, David French and this guy. Cut off at 2:00 minutes. I will play it from the beginning up till 2 minutes.</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12068865" y="0"/>
            <a:ext cx="6219135" cy="10359444"/>
            <a:chOff x="0" y="0"/>
            <a:chExt cx="1637961" cy="2728413"/>
          </a:xfrm>
        </p:grpSpPr>
        <p:sp>
          <p:nvSpPr>
            <p:cNvPr name="Freeform 3" id="3"/>
            <p:cNvSpPr/>
            <p:nvPr/>
          </p:nvSpPr>
          <p:spPr>
            <a:xfrm flipH="false" flipV="false" rot="0">
              <a:off x="0" y="0"/>
              <a:ext cx="1637961" cy="2728413"/>
            </a:xfrm>
            <a:custGeom>
              <a:avLst/>
              <a:gdLst/>
              <a:ahLst/>
              <a:cxnLst/>
              <a:rect r="r" b="b" t="t" l="l"/>
              <a:pathLst>
                <a:path h="2728413" w="1637961">
                  <a:moveTo>
                    <a:pt x="0" y="0"/>
                  </a:moveTo>
                  <a:lnTo>
                    <a:pt x="1637961" y="0"/>
                  </a:lnTo>
                  <a:lnTo>
                    <a:pt x="1637961" y="2728413"/>
                  </a:lnTo>
                  <a:lnTo>
                    <a:pt x="0" y="2728413"/>
                  </a:lnTo>
                  <a:close/>
                </a:path>
              </a:pathLst>
            </a:custGeom>
            <a:solidFill>
              <a:srgbClr val="E78204"/>
            </a:solidFill>
          </p:spPr>
        </p:sp>
        <p:sp>
          <p:nvSpPr>
            <p:cNvPr name="TextBox 4" id="4"/>
            <p:cNvSpPr txBox="true"/>
            <p:nvPr/>
          </p:nvSpPr>
          <p:spPr>
            <a:xfrm>
              <a:off x="0" y="-38100"/>
              <a:ext cx="1637961" cy="2766513"/>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11855711" y="-216789"/>
            <a:ext cx="0" cy="10287000"/>
          </a:xfrm>
          <a:prstGeom prst="line">
            <a:avLst/>
          </a:prstGeom>
          <a:ln cap="flat" w="19050">
            <a:solidFill>
              <a:srgbClr val="191918"/>
            </a:solidFill>
            <a:prstDash val="solid"/>
            <a:headEnd type="none" len="sm" w="sm"/>
            <a:tailEnd type="none" len="sm" w="sm"/>
          </a:ln>
        </p:spPr>
      </p:sp>
      <p:sp>
        <p:nvSpPr>
          <p:cNvPr name="Freeform 6" id="6"/>
          <p:cNvSpPr/>
          <p:nvPr/>
        </p:nvSpPr>
        <p:spPr>
          <a:xfrm flipH="false" flipV="false" rot="0">
            <a:off x="12282806" y="3216592"/>
            <a:ext cx="5791254" cy="3853816"/>
          </a:xfrm>
          <a:custGeom>
            <a:avLst/>
            <a:gdLst/>
            <a:ahLst/>
            <a:cxnLst/>
            <a:rect r="r" b="b" t="t" l="l"/>
            <a:pathLst>
              <a:path h="3853816" w="5791254">
                <a:moveTo>
                  <a:pt x="0" y="0"/>
                </a:moveTo>
                <a:lnTo>
                  <a:pt x="5791254" y="0"/>
                </a:lnTo>
                <a:lnTo>
                  <a:pt x="5791254" y="3853816"/>
                </a:lnTo>
                <a:lnTo>
                  <a:pt x="0" y="3853816"/>
                </a:lnTo>
                <a:lnTo>
                  <a:pt x="0" y="0"/>
                </a:lnTo>
                <a:close/>
              </a:path>
            </a:pathLst>
          </a:custGeom>
          <a:blipFill>
            <a:blip r:embed="rId2"/>
            <a:stretch>
              <a:fillRect l="0" t="0" r="0" b="0"/>
            </a:stretch>
          </a:blipFill>
        </p:spPr>
      </p:sp>
      <p:sp>
        <p:nvSpPr>
          <p:cNvPr name="TextBox 7" id="7"/>
          <p:cNvSpPr txBox="true"/>
          <p:nvPr/>
        </p:nvSpPr>
        <p:spPr>
          <a:xfrm rot="0">
            <a:off x="744453" y="521652"/>
            <a:ext cx="10901708" cy="9119871"/>
          </a:xfrm>
          <a:prstGeom prst="rect">
            <a:avLst/>
          </a:prstGeom>
        </p:spPr>
        <p:txBody>
          <a:bodyPr anchor="t" rtlCol="false" tIns="0" lIns="0" bIns="0" rIns="0">
            <a:spAutoFit/>
          </a:bodyPr>
          <a:lstStyle/>
          <a:p>
            <a:pPr algn="ctr">
              <a:lnSpc>
                <a:spcPts val="6579"/>
              </a:lnSpc>
            </a:pPr>
            <a:r>
              <a:rPr lang="en-US" sz="4699">
                <a:solidFill>
                  <a:srgbClr val="000000"/>
                </a:solidFill>
                <a:latin typeface="Modern No. 20"/>
                <a:ea typeface="Modern No. 20"/>
                <a:cs typeface="Modern No. 20"/>
                <a:sym typeface="Modern No. 20"/>
              </a:rPr>
              <a:t>Opening Remarks:</a:t>
            </a:r>
          </a:p>
          <a:p>
            <a:pPr algn="ctr">
              <a:lnSpc>
                <a:spcPts val="6579"/>
              </a:lnSpc>
            </a:pPr>
          </a:p>
          <a:p>
            <a:pPr algn="l">
              <a:lnSpc>
                <a:spcPts val="6579"/>
              </a:lnSpc>
            </a:pPr>
            <a:r>
              <a:rPr lang="en-US" sz="4699">
                <a:solidFill>
                  <a:srgbClr val="000000"/>
                </a:solidFill>
                <a:latin typeface="Modern No. 20"/>
                <a:ea typeface="Modern No. 20"/>
                <a:cs typeface="Modern No. 20"/>
                <a:sym typeface="Modern No. 20"/>
              </a:rPr>
              <a:t>1) Olive, a young girl who passed away.</a:t>
            </a:r>
          </a:p>
          <a:p>
            <a:pPr algn="l">
              <a:lnSpc>
                <a:spcPts val="6579"/>
              </a:lnSpc>
            </a:pPr>
            <a:r>
              <a:rPr lang="en-US" sz="4699">
                <a:solidFill>
                  <a:srgbClr val="000000"/>
                </a:solidFill>
                <a:latin typeface="Modern No. 20"/>
                <a:ea typeface="Modern No. 20"/>
                <a:cs typeface="Modern No. 20"/>
                <a:sym typeface="Modern No. 20"/>
              </a:rPr>
              <a:t>2) Key figures in the movement include...</a:t>
            </a:r>
          </a:p>
          <a:p>
            <a:pPr algn="l">
              <a:lnSpc>
                <a:spcPts val="6579"/>
              </a:lnSpc>
            </a:pPr>
            <a:r>
              <a:rPr lang="en-US" sz="4699">
                <a:solidFill>
                  <a:srgbClr val="000000"/>
                </a:solidFill>
                <a:latin typeface="Modern No. 20"/>
                <a:ea typeface="Modern No. 20"/>
                <a:cs typeface="Modern No. 20"/>
                <a:sym typeface="Modern No. 20"/>
              </a:rPr>
              <a:t>3) The movement began with C. Peter Wagner..</a:t>
            </a:r>
          </a:p>
          <a:p>
            <a:pPr algn="l">
              <a:lnSpc>
                <a:spcPts val="6579"/>
              </a:lnSpc>
            </a:pPr>
            <a:r>
              <a:rPr lang="en-US" sz="4699">
                <a:solidFill>
                  <a:srgbClr val="000000"/>
                </a:solidFill>
                <a:latin typeface="Modern No. 20"/>
                <a:ea typeface="Modern No. 20"/>
                <a:cs typeface="Modern No. 20"/>
                <a:sym typeface="Modern No. 20"/>
              </a:rPr>
              <a:t>4) NAR is not a denomination.</a:t>
            </a:r>
          </a:p>
          <a:p>
            <a:pPr algn="l">
              <a:lnSpc>
                <a:spcPts val="6579"/>
              </a:lnSpc>
            </a:pPr>
            <a:r>
              <a:rPr lang="en-US" sz="4699">
                <a:solidFill>
                  <a:srgbClr val="000000"/>
                </a:solidFill>
                <a:latin typeface="Modern No. 20"/>
                <a:ea typeface="Modern No. 20"/>
                <a:cs typeface="Modern No. 20"/>
                <a:sym typeface="Modern No. 20"/>
              </a:rPr>
              <a:t>5) They believe that apostles and prophets are the leaders of the church. They are basically untouchable unless they horrifically sin.</a:t>
            </a:r>
          </a:p>
          <a:p>
            <a:pPr algn="l">
              <a:lnSpc>
                <a:spcPts val="6579"/>
              </a:lnSpc>
            </a:pPr>
            <a:r>
              <a:rPr lang="en-US" sz="4699">
                <a:solidFill>
                  <a:srgbClr val="000000"/>
                </a:solidFill>
                <a:latin typeface="Modern No. 20"/>
                <a:ea typeface="Modern No. 20"/>
                <a:cs typeface="Modern No. 20"/>
                <a:sym typeface="Modern No. 20"/>
              </a:rPr>
              <a:t>6) There is a mockery of God and His Word.</a:t>
            </a: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0" y="0"/>
            <a:ext cx="7518465" cy="10287000"/>
            <a:chOff x="0" y="0"/>
            <a:chExt cx="1980172" cy="2709333"/>
          </a:xfrm>
        </p:grpSpPr>
        <p:sp>
          <p:nvSpPr>
            <p:cNvPr name="Freeform 3" id="3"/>
            <p:cNvSpPr/>
            <p:nvPr/>
          </p:nvSpPr>
          <p:spPr>
            <a:xfrm flipH="false" flipV="false" rot="0">
              <a:off x="0" y="0"/>
              <a:ext cx="1980172" cy="2709333"/>
            </a:xfrm>
            <a:custGeom>
              <a:avLst/>
              <a:gdLst/>
              <a:ahLst/>
              <a:cxnLst/>
              <a:rect r="r" b="b" t="t" l="l"/>
              <a:pathLst>
                <a:path h="2709333" w="1980172">
                  <a:moveTo>
                    <a:pt x="0" y="0"/>
                  </a:moveTo>
                  <a:lnTo>
                    <a:pt x="1980172" y="0"/>
                  </a:lnTo>
                  <a:lnTo>
                    <a:pt x="1980172" y="2709333"/>
                  </a:lnTo>
                  <a:lnTo>
                    <a:pt x="0" y="2709333"/>
                  </a:lnTo>
                  <a:close/>
                </a:path>
              </a:pathLst>
            </a:custGeom>
            <a:solidFill>
              <a:srgbClr val="E78204"/>
            </a:solidFill>
          </p:spPr>
        </p:sp>
        <p:sp>
          <p:nvSpPr>
            <p:cNvPr name="TextBox 4" id="4"/>
            <p:cNvSpPr txBox="true"/>
            <p:nvPr/>
          </p:nvSpPr>
          <p:spPr>
            <a:xfrm>
              <a:off x="0" y="-38100"/>
              <a:ext cx="1980172" cy="2747433"/>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7542794" y="0"/>
            <a:ext cx="0" cy="10287000"/>
          </a:xfrm>
          <a:prstGeom prst="line">
            <a:avLst/>
          </a:prstGeom>
          <a:ln cap="flat" w="19050">
            <a:solidFill>
              <a:srgbClr val="191918"/>
            </a:solidFill>
            <a:prstDash val="solid"/>
            <a:headEnd type="none" len="sm" w="sm"/>
            <a:tailEnd type="none" len="sm" w="sm"/>
          </a:ln>
        </p:spPr>
      </p:sp>
      <p:sp>
        <p:nvSpPr>
          <p:cNvPr name="Freeform 6" id="6"/>
          <p:cNvSpPr/>
          <p:nvPr/>
        </p:nvSpPr>
        <p:spPr>
          <a:xfrm flipH="false" flipV="false" rot="0">
            <a:off x="8018929" y="2171700"/>
            <a:ext cx="3040885" cy="4569635"/>
          </a:xfrm>
          <a:custGeom>
            <a:avLst/>
            <a:gdLst/>
            <a:ahLst/>
            <a:cxnLst/>
            <a:rect r="r" b="b" t="t" l="l"/>
            <a:pathLst>
              <a:path h="4569635" w="3040885">
                <a:moveTo>
                  <a:pt x="0" y="0"/>
                </a:moveTo>
                <a:lnTo>
                  <a:pt x="3040885" y="0"/>
                </a:lnTo>
                <a:lnTo>
                  <a:pt x="3040885" y="4569636"/>
                </a:lnTo>
                <a:lnTo>
                  <a:pt x="0" y="4569636"/>
                </a:lnTo>
                <a:lnTo>
                  <a:pt x="0" y="0"/>
                </a:lnTo>
                <a:close/>
              </a:path>
            </a:pathLst>
          </a:custGeom>
          <a:blipFill>
            <a:blip r:embed="rId2"/>
            <a:stretch>
              <a:fillRect l="0" t="0" r="0" b="0"/>
            </a:stretch>
          </a:blipFill>
        </p:spPr>
      </p:sp>
      <p:sp>
        <p:nvSpPr>
          <p:cNvPr name="TextBox 7" id="7"/>
          <p:cNvSpPr txBox="true"/>
          <p:nvPr/>
        </p:nvSpPr>
        <p:spPr>
          <a:xfrm rot="0">
            <a:off x="0" y="2954019"/>
            <a:ext cx="7518465" cy="3188338"/>
          </a:xfrm>
          <a:prstGeom prst="rect">
            <a:avLst/>
          </a:prstGeom>
        </p:spPr>
        <p:txBody>
          <a:bodyPr anchor="t" rtlCol="false" tIns="0" lIns="0" bIns="0" rIns="0">
            <a:spAutoFit/>
          </a:bodyPr>
          <a:lstStyle/>
          <a:p>
            <a:pPr algn="ctr">
              <a:lnSpc>
                <a:spcPts val="8539"/>
              </a:lnSpc>
              <a:spcBef>
                <a:spcPct val="0"/>
              </a:spcBef>
            </a:pPr>
            <a:r>
              <a:rPr lang="en-US" b="true" sz="6099">
                <a:solidFill>
                  <a:srgbClr val="000000"/>
                </a:solidFill>
                <a:latin typeface="Canva Sans Bold"/>
                <a:ea typeface="Canva Sans Bold"/>
                <a:cs typeface="Canva Sans Bold"/>
                <a:sym typeface="Canva Sans Bold"/>
              </a:rPr>
              <a:t>Key Beliefs of the New Apostolic Reformation</a:t>
            </a:r>
          </a:p>
        </p:txBody>
      </p:sp>
      <p:sp>
        <p:nvSpPr>
          <p:cNvPr name="TextBox 8" id="8"/>
          <p:cNvSpPr txBox="true"/>
          <p:nvPr/>
        </p:nvSpPr>
        <p:spPr>
          <a:xfrm rot="0">
            <a:off x="7871512" y="195578"/>
            <a:ext cx="9985681" cy="1661797"/>
          </a:xfrm>
          <a:prstGeom prst="rect">
            <a:avLst/>
          </a:prstGeom>
        </p:spPr>
        <p:txBody>
          <a:bodyPr anchor="t" rtlCol="false" tIns="0" lIns="0" bIns="0" rIns="0">
            <a:spAutoFit/>
          </a:bodyPr>
          <a:lstStyle/>
          <a:p>
            <a:pPr algn="l">
              <a:lnSpc>
                <a:spcPts val="6579"/>
              </a:lnSpc>
              <a:spcBef>
                <a:spcPct val="0"/>
              </a:spcBef>
            </a:pPr>
            <a:r>
              <a:rPr lang="en-US" sz="4699">
                <a:solidFill>
                  <a:srgbClr val="000000"/>
                </a:solidFill>
                <a:latin typeface="Modern No. 20"/>
                <a:ea typeface="Modern No. 20"/>
                <a:cs typeface="Modern No. 20"/>
                <a:sym typeface="Modern No. 20"/>
              </a:rPr>
              <a:t>1) Healing is expected and it is God’s will to always heal.</a:t>
            </a:r>
          </a:p>
        </p:txBody>
      </p:sp>
      <p:sp>
        <p:nvSpPr>
          <p:cNvPr name="TextBox 9" id="9"/>
          <p:cNvSpPr txBox="true"/>
          <p:nvPr/>
        </p:nvSpPr>
        <p:spPr>
          <a:xfrm rot="0">
            <a:off x="11142440" y="3311276"/>
            <a:ext cx="6714753" cy="1543051"/>
          </a:xfrm>
          <a:prstGeom prst="rect">
            <a:avLst/>
          </a:prstGeom>
        </p:spPr>
        <p:txBody>
          <a:bodyPr anchor="t" rtlCol="false" tIns="0" lIns="0" bIns="0" rIns="0">
            <a:spAutoFit/>
          </a:bodyPr>
          <a:lstStyle/>
          <a:p>
            <a:pPr algn="ctr">
              <a:lnSpc>
                <a:spcPts val="4199"/>
              </a:lnSpc>
              <a:spcBef>
                <a:spcPct val="0"/>
              </a:spcBef>
            </a:pPr>
            <a:r>
              <a:rPr lang="en-US" sz="2999">
                <a:solidFill>
                  <a:srgbClr val="000000"/>
                </a:solidFill>
                <a:latin typeface="Canva Sans"/>
                <a:ea typeface="Canva Sans"/>
                <a:cs typeface="Canva Sans"/>
                <a:sym typeface="Canva Sans"/>
              </a:rPr>
              <a:t>Nabeel Qureshi - Muslim who became a Christian, passed away of stomach cancer at 34</a:t>
            </a:r>
          </a:p>
        </p:txBody>
      </p:sp>
      <p:sp>
        <p:nvSpPr>
          <p:cNvPr name="TextBox 10" id="10"/>
          <p:cNvSpPr txBox="true"/>
          <p:nvPr/>
        </p:nvSpPr>
        <p:spPr>
          <a:xfrm rot="0">
            <a:off x="8018929" y="7093919"/>
            <a:ext cx="9985681" cy="1661797"/>
          </a:xfrm>
          <a:prstGeom prst="rect">
            <a:avLst/>
          </a:prstGeom>
        </p:spPr>
        <p:txBody>
          <a:bodyPr anchor="t" rtlCol="false" tIns="0" lIns="0" bIns="0" rIns="0">
            <a:spAutoFit/>
          </a:bodyPr>
          <a:lstStyle/>
          <a:p>
            <a:pPr algn="l">
              <a:lnSpc>
                <a:spcPts val="6579"/>
              </a:lnSpc>
              <a:spcBef>
                <a:spcPct val="0"/>
              </a:spcBef>
            </a:pPr>
            <a:r>
              <a:rPr lang="en-US" sz="4699">
                <a:solidFill>
                  <a:srgbClr val="000000"/>
                </a:solidFill>
                <a:latin typeface="Modern No. 20"/>
                <a:ea typeface="Modern No. 20"/>
                <a:cs typeface="Modern No. 20"/>
                <a:sym typeface="Modern No. 20"/>
              </a:rPr>
              <a:t>** There is also the supposed “three toes miracle.”</a:t>
            </a:r>
          </a:p>
        </p:txBody>
      </p:sp>
    </p:spTree>
  </p:cSld>
  <p:clrMapOvr>
    <a:masterClrMapping/>
  </p:clrMapOvr>
</p:sld>
</file>

<file path=ppt/slides/slide22.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0" y="0"/>
            <a:ext cx="7518465" cy="10287000"/>
            <a:chOff x="0" y="0"/>
            <a:chExt cx="1980172" cy="2709333"/>
          </a:xfrm>
        </p:grpSpPr>
        <p:sp>
          <p:nvSpPr>
            <p:cNvPr name="Freeform 3" id="3"/>
            <p:cNvSpPr/>
            <p:nvPr/>
          </p:nvSpPr>
          <p:spPr>
            <a:xfrm flipH="false" flipV="false" rot="0">
              <a:off x="0" y="0"/>
              <a:ext cx="1980172" cy="2709333"/>
            </a:xfrm>
            <a:custGeom>
              <a:avLst/>
              <a:gdLst/>
              <a:ahLst/>
              <a:cxnLst/>
              <a:rect r="r" b="b" t="t" l="l"/>
              <a:pathLst>
                <a:path h="2709333" w="1980172">
                  <a:moveTo>
                    <a:pt x="0" y="0"/>
                  </a:moveTo>
                  <a:lnTo>
                    <a:pt x="1980172" y="0"/>
                  </a:lnTo>
                  <a:lnTo>
                    <a:pt x="1980172" y="2709333"/>
                  </a:lnTo>
                  <a:lnTo>
                    <a:pt x="0" y="2709333"/>
                  </a:lnTo>
                  <a:close/>
                </a:path>
              </a:pathLst>
            </a:custGeom>
            <a:solidFill>
              <a:srgbClr val="E78204"/>
            </a:solidFill>
          </p:spPr>
        </p:sp>
        <p:sp>
          <p:nvSpPr>
            <p:cNvPr name="TextBox 4" id="4"/>
            <p:cNvSpPr txBox="true"/>
            <p:nvPr/>
          </p:nvSpPr>
          <p:spPr>
            <a:xfrm>
              <a:off x="0" y="-38100"/>
              <a:ext cx="1980172" cy="2747433"/>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7542794" y="0"/>
            <a:ext cx="0" cy="10287000"/>
          </a:xfrm>
          <a:prstGeom prst="line">
            <a:avLst/>
          </a:prstGeom>
          <a:ln cap="flat" w="19050">
            <a:solidFill>
              <a:srgbClr val="191918"/>
            </a:solidFill>
            <a:prstDash val="solid"/>
            <a:headEnd type="none" len="sm" w="sm"/>
            <a:tailEnd type="none" len="sm" w="sm"/>
          </a:ln>
        </p:spPr>
      </p:sp>
      <p:sp>
        <p:nvSpPr>
          <p:cNvPr name="TextBox 6" id="6"/>
          <p:cNvSpPr txBox="true"/>
          <p:nvPr/>
        </p:nvSpPr>
        <p:spPr>
          <a:xfrm rot="0">
            <a:off x="0" y="2954019"/>
            <a:ext cx="7518465" cy="3188338"/>
          </a:xfrm>
          <a:prstGeom prst="rect">
            <a:avLst/>
          </a:prstGeom>
        </p:spPr>
        <p:txBody>
          <a:bodyPr anchor="t" rtlCol="false" tIns="0" lIns="0" bIns="0" rIns="0">
            <a:spAutoFit/>
          </a:bodyPr>
          <a:lstStyle/>
          <a:p>
            <a:pPr algn="ctr">
              <a:lnSpc>
                <a:spcPts val="8539"/>
              </a:lnSpc>
              <a:spcBef>
                <a:spcPct val="0"/>
              </a:spcBef>
            </a:pPr>
            <a:r>
              <a:rPr lang="en-US" b="true" sz="6099">
                <a:solidFill>
                  <a:srgbClr val="000000"/>
                </a:solidFill>
                <a:latin typeface="Canva Sans Bold"/>
                <a:ea typeface="Canva Sans Bold"/>
                <a:cs typeface="Canva Sans Bold"/>
                <a:sym typeface="Canva Sans Bold"/>
              </a:rPr>
              <a:t>Key Beliefs of the New Apostolic Reformation</a:t>
            </a:r>
          </a:p>
        </p:txBody>
      </p:sp>
      <p:sp>
        <p:nvSpPr>
          <p:cNvPr name="TextBox 7" id="7"/>
          <p:cNvSpPr txBox="true"/>
          <p:nvPr/>
        </p:nvSpPr>
        <p:spPr>
          <a:xfrm rot="0">
            <a:off x="7871512" y="195578"/>
            <a:ext cx="9985681" cy="9119872"/>
          </a:xfrm>
          <a:prstGeom prst="rect">
            <a:avLst/>
          </a:prstGeom>
        </p:spPr>
        <p:txBody>
          <a:bodyPr anchor="t" rtlCol="false" tIns="0" lIns="0" bIns="0" rIns="0">
            <a:spAutoFit/>
          </a:bodyPr>
          <a:lstStyle/>
          <a:p>
            <a:pPr algn="l">
              <a:lnSpc>
                <a:spcPts val="6579"/>
              </a:lnSpc>
            </a:pPr>
            <a:r>
              <a:rPr lang="en-US" sz="4699">
                <a:solidFill>
                  <a:srgbClr val="000000"/>
                </a:solidFill>
                <a:latin typeface="Modern No. 20"/>
                <a:ea typeface="Modern No. 20"/>
                <a:cs typeface="Modern No. 20"/>
                <a:sym typeface="Modern No. 20"/>
              </a:rPr>
              <a:t>1) Healing is expected and it is God’s will to always heal.</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Point: </a:t>
            </a:r>
            <a:r>
              <a:rPr lang="en-US" sz="4699" u="sng">
                <a:solidFill>
                  <a:srgbClr val="000000"/>
                </a:solidFill>
                <a:latin typeface="Modern No. 20"/>
                <a:ea typeface="Modern No. 20"/>
                <a:cs typeface="Modern No. 20"/>
                <a:sym typeface="Modern No. 20"/>
              </a:rPr>
              <a:t>First</a:t>
            </a:r>
            <a:r>
              <a:rPr lang="en-US" sz="4699">
                <a:solidFill>
                  <a:srgbClr val="000000"/>
                </a:solidFill>
                <a:latin typeface="Modern No. 20"/>
                <a:ea typeface="Modern No. 20"/>
                <a:cs typeface="Modern No. 20"/>
                <a:sym typeface="Modern No. 20"/>
              </a:rPr>
              <a:t>, we must ask for proof of supposed miracles healings.</a:t>
            </a:r>
          </a:p>
          <a:p>
            <a:pPr algn="l">
              <a:lnSpc>
                <a:spcPts val="6579"/>
              </a:lnSpc>
            </a:pPr>
          </a:p>
          <a:p>
            <a:pPr algn="l">
              <a:lnSpc>
                <a:spcPts val="6579"/>
              </a:lnSpc>
            </a:pPr>
            <a:r>
              <a:rPr lang="en-US" sz="4699" u="sng">
                <a:solidFill>
                  <a:srgbClr val="000000"/>
                </a:solidFill>
                <a:latin typeface="Modern No. 20"/>
                <a:ea typeface="Modern No. 20"/>
                <a:cs typeface="Modern No. 20"/>
                <a:sym typeface="Modern No. 20"/>
              </a:rPr>
              <a:t>Second</a:t>
            </a:r>
            <a:r>
              <a:rPr lang="en-US" sz="4699">
                <a:solidFill>
                  <a:srgbClr val="000000"/>
                </a:solidFill>
                <a:latin typeface="Modern No. 20"/>
                <a:ea typeface="Modern No. 20"/>
                <a:cs typeface="Modern No. 20"/>
                <a:sym typeface="Modern No. 20"/>
              </a:rPr>
              <a:t>, NAR prophets and apostles simply accept these (healings).</a:t>
            </a:r>
          </a:p>
          <a:p>
            <a:pPr algn="l">
              <a:lnSpc>
                <a:spcPts val="6579"/>
              </a:lnSpc>
            </a:pPr>
          </a:p>
          <a:p>
            <a:pPr algn="l">
              <a:lnSpc>
                <a:spcPts val="6579"/>
              </a:lnSpc>
              <a:spcBef>
                <a:spcPct val="0"/>
              </a:spcBef>
            </a:pPr>
            <a:r>
              <a:rPr lang="en-US" sz="4699" u="sng">
                <a:solidFill>
                  <a:srgbClr val="000000"/>
                </a:solidFill>
                <a:latin typeface="Modern No. 20"/>
                <a:ea typeface="Modern No. 20"/>
                <a:cs typeface="Modern No. 20"/>
                <a:sym typeface="Modern No. 20"/>
              </a:rPr>
              <a:t>Third</a:t>
            </a:r>
            <a:r>
              <a:rPr lang="en-US" sz="4699">
                <a:solidFill>
                  <a:srgbClr val="000000"/>
                </a:solidFill>
                <a:latin typeface="Modern No. 20"/>
                <a:ea typeface="Modern No. 20"/>
                <a:cs typeface="Modern No. 20"/>
                <a:sym typeface="Modern No. 20"/>
              </a:rPr>
              <a:t>, they claim that Jesus healed everyone who came to Him...</a:t>
            </a:r>
          </a:p>
        </p:txBody>
      </p:sp>
    </p:spTree>
  </p:cSld>
  <p:clrMapOvr>
    <a:masterClrMapping/>
  </p:clrMapOvr>
</p:sld>
</file>

<file path=ppt/slides/slide23.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0" y="0"/>
            <a:ext cx="7518465" cy="10287000"/>
            <a:chOff x="0" y="0"/>
            <a:chExt cx="1980172" cy="2709333"/>
          </a:xfrm>
        </p:grpSpPr>
        <p:sp>
          <p:nvSpPr>
            <p:cNvPr name="Freeform 3" id="3"/>
            <p:cNvSpPr/>
            <p:nvPr/>
          </p:nvSpPr>
          <p:spPr>
            <a:xfrm flipH="false" flipV="false" rot="0">
              <a:off x="0" y="0"/>
              <a:ext cx="1980172" cy="2709333"/>
            </a:xfrm>
            <a:custGeom>
              <a:avLst/>
              <a:gdLst/>
              <a:ahLst/>
              <a:cxnLst/>
              <a:rect r="r" b="b" t="t" l="l"/>
              <a:pathLst>
                <a:path h="2709333" w="1980172">
                  <a:moveTo>
                    <a:pt x="0" y="0"/>
                  </a:moveTo>
                  <a:lnTo>
                    <a:pt x="1980172" y="0"/>
                  </a:lnTo>
                  <a:lnTo>
                    <a:pt x="1980172" y="2709333"/>
                  </a:lnTo>
                  <a:lnTo>
                    <a:pt x="0" y="2709333"/>
                  </a:lnTo>
                  <a:close/>
                </a:path>
              </a:pathLst>
            </a:custGeom>
            <a:solidFill>
              <a:srgbClr val="E78204"/>
            </a:solidFill>
          </p:spPr>
        </p:sp>
        <p:sp>
          <p:nvSpPr>
            <p:cNvPr name="TextBox 4" id="4"/>
            <p:cNvSpPr txBox="true"/>
            <p:nvPr/>
          </p:nvSpPr>
          <p:spPr>
            <a:xfrm>
              <a:off x="0" y="-38100"/>
              <a:ext cx="1980172" cy="2747433"/>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7542794" y="0"/>
            <a:ext cx="0" cy="10287000"/>
          </a:xfrm>
          <a:prstGeom prst="line">
            <a:avLst/>
          </a:prstGeom>
          <a:ln cap="flat" w="19050">
            <a:solidFill>
              <a:srgbClr val="191918"/>
            </a:solidFill>
            <a:prstDash val="solid"/>
            <a:headEnd type="none" len="sm" w="sm"/>
            <a:tailEnd type="none" len="sm" w="sm"/>
          </a:ln>
        </p:spPr>
      </p:sp>
      <p:sp>
        <p:nvSpPr>
          <p:cNvPr name="TextBox 6" id="6"/>
          <p:cNvSpPr txBox="true"/>
          <p:nvPr/>
        </p:nvSpPr>
        <p:spPr>
          <a:xfrm rot="0">
            <a:off x="0" y="2954019"/>
            <a:ext cx="7518465" cy="3188338"/>
          </a:xfrm>
          <a:prstGeom prst="rect">
            <a:avLst/>
          </a:prstGeom>
        </p:spPr>
        <p:txBody>
          <a:bodyPr anchor="t" rtlCol="false" tIns="0" lIns="0" bIns="0" rIns="0">
            <a:spAutoFit/>
          </a:bodyPr>
          <a:lstStyle/>
          <a:p>
            <a:pPr algn="ctr">
              <a:lnSpc>
                <a:spcPts val="8539"/>
              </a:lnSpc>
              <a:spcBef>
                <a:spcPct val="0"/>
              </a:spcBef>
            </a:pPr>
            <a:r>
              <a:rPr lang="en-US" b="true" sz="6099">
                <a:solidFill>
                  <a:srgbClr val="000000"/>
                </a:solidFill>
                <a:latin typeface="Canva Sans Bold"/>
                <a:ea typeface="Canva Sans Bold"/>
                <a:cs typeface="Canva Sans Bold"/>
                <a:sym typeface="Canva Sans Bold"/>
              </a:rPr>
              <a:t>Key Beliefs of the New Apostolic Reformation</a:t>
            </a:r>
          </a:p>
        </p:txBody>
      </p:sp>
      <p:sp>
        <p:nvSpPr>
          <p:cNvPr name="TextBox 7" id="7"/>
          <p:cNvSpPr txBox="true"/>
          <p:nvPr/>
        </p:nvSpPr>
        <p:spPr>
          <a:xfrm rot="0">
            <a:off x="7871512" y="397827"/>
            <a:ext cx="9985681" cy="8291197"/>
          </a:xfrm>
          <a:prstGeom prst="rect">
            <a:avLst/>
          </a:prstGeom>
        </p:spPr>
        <p:txBody>
          <a:bodyPr anchor="t" rtlCol="false" tIns="0" lIns="0" bIns="0" rIns="0">
            <a:spAutoFit/>
          </a:bodyPr>
          <a:lstStyle/>
          <a:p>
            <a:pPr algn="l">
              <a:lnSpc>
                <a:spcPts val="6579"/>
              </a:lnSpc>
            </a:pPr>
            <a:r>
              <a:rPr lang="en-US" sz="4699">
                <a:solidFill>
                  <a:srgbClr val="000000"/>
                </a:solidFill>
                <a:latin typeface="Modern No. 20"/>
                <a:ea typeface="Modern No. 20"/>
                <a:cs typeface="Modern No. 20"/>
                <a:sym typeface="Modern No. 20"/>
              </a:rPr>
              <a:t>2) The Apostles and Prophets are the two main offices of the church. Pastors are to submit to apostles.</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  A) Failed or “wide net” prophecies.</a:t>
            </a:r>
          </a:p>
          <a:p>
            <a:pPr algn="l">
              <a:lnSpc>
                <a:spcPts val="6579"/>
              </a:lnSpc>
            </a:pPr>
          </a:p>
          <a:p>
            <a:pPr algn="l" marL="1014714" indent="-507357" lvl="1">
              <a:lnSpc>
                <a:spcPts val="6579"/>
              </a:lnSpc>
              <a:buFont typeface="Arial"/>
              <a:buChar char="•"/>
            </a:pPr>
            <a:r>
              <a:rPr lang="en-US" sz="4699">
                <a:solidFill>
                  <a:srgbClr val="000000"/>
                </a:solidFill>
                <a:latin typeface="Modern No. 20"/>
                <a:ea typeface="Modern No. 20"/>
                <a:cs typeface="Modern No. 20"/>
                <a:sym typeface="Modern No. 20"/>
              </a:rPr>
              <a:t>Many prophesied Trump would win in 2020.</a:t>
            </a:r>
          </a:p>
          <a:p>
            <a:pPr algn="l" marL="1014714" indent="-507357" lvl="1">
              <a:lnSpc>
                <a:spcPts val="6579"/>
              </a:lnSpc>
              <a:buFont typeface="Arial"/>
              <a:buChar char="•"/>
            </a:pPr>
            <a:r>
              <a:rPr lang="en-US" sz="4699">
                <a:solidFill>
                  <a:srgbClr val="000000"/>
                </a:solidFill>
                <a:latin typeface="Modern No. 20"/>
                <a:ea typeface="Modern No. 20"/>
                <a:cs typeface="Modern No. 20"/>
                <a:sym typeface="Modern No. 20"/>
              </a:rPr>
              <a:t>Brian Carn is one of those who gives “wide net” prophetic words.</a:t>
            </a:r>
          </a:p>
        </p:txBody>
      </p:sp>
    </p:spTree>
  </p:cSld>
  <p:clrMapOvr>
    <a:masterClrMapping/>
  </p:clrMapOvr>
</p:sld>
</file>

<file path=ppt/slides/slide24.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sp>
        <p:nvSpPr>
          <p:cNvPr name="TextBox 2" id="2"/>
          <p:cNvSpPr txBox="true"/>
          <p:nvPr/>
        </p:nvSpPr>
        <p:spPr>
          <a:xfrm rot="0">
            <a:off x="0" y="2954019"/>
            <a:ext cx="7518465" cy="3188338"/>
          </a:xfrm>
          <a:prstGeom prst="rect">
            <a:avLst/>
          </a:prstGeom>
        </p:spPr>
        <p:txBody>
          <a:bodyPr anchor="t" rtlCol="false" tIns="0" lIns="0" bIns="0" rIns="0">
            <a:spAutoFit/>
          </a:bodyPr>
          <a:lstStyle/>
          <a:p>
            <a:pPr algn="ctr">
              <a:lnSpc>
                <a:spcPts val="8539"/>
              </a:lnSpc>
              <a:spcBef>
                <a:spcPct val="0"/>
              </a:spcBef>
            </a:pPr>
            <a:r>
              <a:rPr lang="en-US" b="true" sz="6099">
                <a:solidFill>
                  <a:srgbClr val="000000"/>
                </a:solidFill>
                <a:latin typeface="Canva Sans Bold"/>
                <a:ea typeface="Canva Sans Bold"/>
                <a:cs typeface="Canva Sans Bold"/>
                <a:sym typeface="Canva Sans Bold"/>
              </a:rPr>
              <a:t>Key Beliefs of the New Apostolic Reformation</a:t>
            </a:r>
          </a:p>
        </p:txBody>
      </p:sp>
      <p:sp>
        <p:nvSpPr>
          <p:cNvPr name="TextBox 3" id="3"/>
          <p:cNvSpPr txBox="true"/>
          <p:nvPr/>
        </p:nvSpPr>
        <p:spPr>
          <a:xfrm rot="0">
            <a:off x="8221530" y="662200"/>
            <a:ext cx="9410653" cy="5805172"/>
          </a:xfrm>
          <a:prstGeom prst="rect">
            <a:avLst/>
          </a:prstGeom>
        </p:spPr>
        <p:txBody>
          <a:bodyPr anchor="t" rtlCol="false" tIns="0" lIns="0" bIns="0" rIns="0">
            <a:spAutoFit/>
          </a:bodyPr>
          <a:lstStyle/>
          <a:p>
            <a:pPr algn="l">
              <a:lnSpc>
                <a:spcPts val="6579"/>
              </a:lnSpc>
            </a:pPr>
            <a:r>
              <a:rPr lang="en-US" sz="4699">
                <a:solidFill>
                  <a:srgbClr val="000000"/>
                </a:solidFill>
                <a:latin typeface="Modern No. 20"/>
                <a:ea typeface="Modern No. 20"/>
                <a:cs typeface="Modern No. 20"/>
                <a:sym typeface="Modern No. 20"/>
              </a:rPr>
              <a:t>3) The seven-mountain mandate</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  ** The goal is to bring heaven to earth, to build God’s kingdom by controlling areas of the culture. They will help bring in the millennium and will help rule on earth.</a:t>
            </a:r>
          </a:p>
        </p:txBody>
      </p:sp>
      <p:grpSp>
        <p:nvGrpSpPr>
          <p:cNvPr name="Group 4" id="4"/>
          <p:cNvGrpSpPr/>
          <p:nvPr/>
        </p:nvGrpSpPr>
        <p:grpSpPr>
          <a:xfrm rot="0">
            <a:off x="-822647" y="-322623"/>
            <a:ext cx="8493512" cy="10762023"/>
            <a:chOff x="0" y="0"/>
            <a:chExt cx="2236974" cy="2834442"/>
          </a:xfrm>
        </p:grpSpPr>
        <p:sp>
          <p:nvSpPr>
            <p:cNvPr name="Freeform 5" id="5"/>
            <p:cNvSpPr/>
            <p:nvPr/>
          </p:nvSpPr>
          <p:spPr>
            <a:xfrm flipH="false" flipV="false" rot="0">
              <a:off x="0" y="0"/>
              <a:ext cx="2236975" cy="2834442"/>
            </a:xfrm>
            <a:custGeom>
              <a:avLst/>
              <a:gdLst/>
              <a:ahLst/>
              <a:cxnLst/>
              <a:rect r="r" b="b" t="t" l="l"/>
              <a:pathLst>
                <a:path h="2834442" w="2236975">
                  <a:moveTo>
                    <a:pt x="0" y="0"/>
                  </a:moveTo>
                  <a:lnTo>
                    <a:pt x="2236975" y="0"/>
                  </a:lnTo>
                  <a:lnTo>
                    <a:pt x="2236975" y="2834442"/>
                  </a:lnTo>
                  <a:lnTo>
                    <a:pt x="0" y="2834442"/>
                  </a:lnTo>
                  <a:close/>
                </a:path>
              </a:pathLst>
            </a:custGeom>
            <a:solidFill>
              <a:srgbClr val="E78204"/>
            </a:solidFill>
          </p:spPr>
        </p:sp>
        <p:sp>
          <p:nvSpPr>
            <p:cNvPr name="TextBox 6" id="6"/>
            <p:cNvSpPr txBox="true"/>
            <p:nvPr/>
          </p:nvSpPr>
          <p:spPr>
            <a:xfrm>
              <a:off x="0" y="-38100"/>
              <a:ext cx="2236974" cy="2872542"/>
            </a:xfrm>
            <a:prstGeom prst="rect">
              <a:avLst/>
            </a:prstGeom>
          </p:spPr>
          <p:txBody>
            <a:bodyPr anchor="ctr" rtlCol="false" tIns="50800" lIns="50800" bIns="50800" rIns="50800"/>
            <a:lstStyle/>
            <a:p>
              <a:pPr algn="ctr">
                <a:lnSpc>
                  <a:spcPts val="2659"/>
                </a:lnSpc>
                <a:spcBef>
                  <a:spcPct val="0"/>
                </a:spcBef>
              </a:pPr>
            </a:p>
          </p:txBody>
        </p:sp>
      </p:grpSp>
      <p:sp>
        <p:nvSpPr>
          <p:cNvPr name="TextBox 7" id="7"/>
          <p:cNvSpPr txBox="true"/>
          <p:nvPr/>
        </p:nvSpPr>
        <p:spPr>
          <a:xfrm rot="0">
            <a:off x="0" y="2954019"/>
            <a:ext cx="7518465" cy="3188338"/>
          </a:xfrm>
          <a:prstGeom prst="rect">
            <a:avLst/>
          </a:prstGeom>
        </p:spPr>
        <p:txBody>
          <a:bodyPr anchor="t" rtlCol="false" tIns="0" lIns="0" bIns="0" rIns="0">
            <a:spAutoFit/>
          </a:bodyPr>
          <a:lstStyle/>
          <a:p>
            <a:pPr algn="ctr">
              <a:lnSpc>
                <a:spcPts val="8539"/>
              </a:lnSpc>
              <a:spcBef>
                <a:spcPct val="0"/>
              </a:spcBef>
            </a:pPr>
            <a:r>
              <a:rPr lang="en-US" b="true" sz="6099">
                <a:solidFill>
                  <a:srgbClr val="000000"/>
                </a:solidFill>
                <a:latin typeface="Canva Sans Bold"/>
                <a:ea typeface="Canva Sans Bold"/>
                <a:cs typeface="Canva Sans Bold"/>
                <a:sym typeface="Canva Sans Bold"/>
              </a:rPr>
              <a:t>Key Beliefs of the New Apostolic Reformation</a:t>
            </a:r>
          </a:p>
        </p:txBody>
      </p:sp>
    </p:spTree>
  </p:cSld>
  <p:clrMapOvr>
    <a:masterClrMapping/>
  </p:clrMapOvr>
</p:sld>
</file>

<file path=ppt/slides/slide25.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sp>
        <p:nvSpPr>
          <p:cNvPr name="AutoShape 2" id="2"/>
          <p:cNvSpPr/>
          <p:nvPr/>
        </p:nvSpPr>
        <p:spPr>
          <a:xfrm>
            <a:off x="7542794" y="0"/>
            <a:ext cx="0" cy="10287000"/>
          </a:xfrm>
          <a:prstGeom prst="line">
            <a:avLst/>
          </a:prstGeom>
          <a:ln cap="flat" w="19050">
            <a:solidFill>
              <a:srgbClr val="191918"/>
            </a:solidFill>
            <a:prstDash val="solid"/>
            <a:headEnd type="none" len="sm" w="sm"/>
            <a:tailEnd type="none" len="sm" w="sm"/>
          </a:ln>
        </p:spPr>
      </p:sp>
      <p:sp>
        <p:nvSpPr>
          <p:cNvPr name="TextBox 3" id="3"/>
          <p:cNvSpPr txBox="true"/>
          <p:nvPr/>
        </p:nvSpPr>
        <p:spPr>
          <a:xfrm rot="0">
            <a:off x="0" y="2954019"/>
            <a:ext cx="7518465" cy="3188338"/>
          </a:xfrm>
          <a:prstGeom prst="rect">
            <a:avLst/>
          </a:prstGeom>
        </p:spPr>
        <p:txBody>
          <a:bodyPr anchor="t" rtlCol="false" tIns="0" lIns="0" bIns="0" rIns="0">
            <a:spAutoFit/>
          </a:bodyPr>
          <a:lstStyle/>
          <a:p>
            <a:pPr algn="ctr">
              <a:lnSpc>
                <a:spcPts val="8539"/>
              </a:lnSpc>
              <a:spcBef>
                <a:spcPct val="0"/>
              </a:spcBef>
            </a:pPr>
            <a:r>
              <a:rPr lang="en-US" b="true" sz="6099">
                <a:solidFill>
                  <a:srgbClr val="000000"/>
                </a:solidFill>
                <a:latin typeface="Canva Sans Bold"/>
                <a:ea typeface="Canva Sans Bold"/>
                <a:cs typeface="Canva Sans Bold"/>
                <a:sym typeface="Canva Sans Bold"/>
              </a:rPr>
              <a:t>Key Beliefs of the New Apostolic Reformation</a:t>
            </a:r>
          </a:p>
        </p:txBody>
      </p:sp>
      <p:sp>
        <p:nvSpPr>
          <p:cNvPr name="TextBox 4" id="4"/>
          <p:cNvSpPr txBox="true"/>
          <p:nvPr/>
        </p:nvSpPr>
        <p:spPr>
          <a:xfrm rot="0">
            <a:off x="7846511" y="521652"/>
            <a:ext cx="9985681" cy="9119872"/>
          </a:xfrm>
          <a:prstGeom prst="rect">
            <a:avLst/>
          </a:prstGeom>
        </p:spPr>
        <p:txBody>
          <a:bodyPr anchor="t" rtlCol="false" tIns="0" lIns="0" bIns="0" rIns="0">
            <a:spAutoFit/>
          </a:bodyPr>
          <a:lstStyle/>
          <a:p>
            <a:pPr algn="l">
              <a:lnSpc>
                <a:spcPts val="6579"/>
              </a:lnSpc>
            </a:pPr>
            <a:r>
              <a:rPr lang="en-US" sz="4699">
                <a:solidFill>
                  <a:srgbClr val="000000"/>
                </a:solidFill>
                <a:latin typeface="Modern No. 20"/>
                <a:ea typeface="Modern No. 20"/>
                <a:cs typeface="Modern No. 20"/>
                <a:sym typeface="Modern No. 20"/>
              </a:rPr>
              <a:t>4) They believe that all should be able to prophesy and heal.</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Point: They teach at Bethel that you have to make mistakes when it comes to prophesying so you can learn. The OT gives no leeway for false prophecies. See Deut. 18:22; Deut. 13:1-5.</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 They refuse to publicly address false prophets.</a:t>
            </a:r>
          </a:p>
        </p:txBody>
      </p:sp>
      <p:grpSp>
        <p:nvGrpSpPr>
          <p:cNvPr name="Group 5" id="5"/>
          <p:cNvGrpSpPr/>
          <p:nvPr/>
        </p:nvGrpSpPr>
        <p:grpSpPr>
          <a:xfrm rot="0">
            <a:off x="-397627" y="-297622"/>
            <a:ext cx="8068492" cy="10737022"/>
            <a:chOff x="0" y="0"/>
            <a:chExt cx="2125035" cy="2827858"/>
          </a:xfrm>
        </p:grpSpPr>
        <p:sp>
          <p:nvSpPr>
            <p:cNvPr name="Freeform 6" id="6"/>
            <p:cNvSpPr/>
            <p:nvPr/>
          </p:nvSpPr>
          <p:spPr>
            <a:xfrm flipH="false" flipV="false" rot="0">
              <a:off x="0" y="0"/>
              <a:ext cx="2125035" cy="2827858"/>
            </a:xfrm>
            <a:custGeom>
              <a:avLst/>
              <a:gdLst/>
              <a:ahLst/>
              <a:cxnLst/>
              <a:rect r="r" b="b" t="t" l="l"/>
              <a:pathLst>
                <a:path h="2827858" w="2125035">
                  <a:moveTo>
                    <a:pt x="0" y="0"/>
                  </a:moveTo>
                  <a:lnTo>
                    <a:pt x="2125035" y="0"/>
                  </a:lnTo>
                  <a:lnTo>
                    <a:pt x="2125035" y="2827858"/>
                  </a:lnTo>
                  <a:lnTo>
                    <a:pt x="0" y="2827858"/>
                  </a:lnTo>
                  <a:close/>
                </a:path>
              </a:pathLst>
            </a:custGeom>
            <a:solidFill>
              <a:srgbClr val="E78204"/>
            </a:solidFill>
          </p:spPr>
        </p:sp>
        <p:sp>
          <p:nvSpPr>
            <p:cNvPr name="TextBox 7" id="7"/>
            <p:cNvSpPr txBox="true"/>
            <p:nvPr/>
          </p:nvSpPr>
          <p:spPr>
            <a:xfrm>
              <a:off x="0" y="-38100"/>
              <a:ext cx="2125035" cy="2865958"/>
            </a:xfrm>
            <a:prstGeom prst="rect">
              <a:avLst/>
            </a:prstGeom>
          </p:spPr>
          <p:txBody>
            <a:bodyPr anchor="ctr" rtlCol="false" tIns="50800" lIns="50800" bIns="50800" rIns="50800"/>
            <a:lstStyle/>
            <a:p>
              <a:pPr algn="ctr">
                <a:lnSpc>
                  <a:spcPts val="2659"/>
                </a:lnSpc>
                <a:spcBef>
                  <a:spcPct val="0"/>
                </a:spcBef>
              </a:pPr>
            </a:p>
          </p:txBody>
        </p:sp>
      </p:grpSp>
      <p:sp>
        <p:nvSpPr>
          <p:cNvPr name="TextBox 8" id="8"/>
          <p:cNvSpPr txBox="true"/>
          <p:nvPr/>
        </p:nvSpPr>
        <p:spPr>
          <a:xfrm rot="0">
            <a:off x="0" y="2954019"/>
            <a:ext cx="7518465" cy="3188338"/>
          </a:xfrm>
          <a:prstGeom prst="rect">
            <a:avLst/>
          </a:prstGeom>
        </p:spPr>
        <p:txBody>
          <a:bodyPr anchor="t" rtlCol="false" tIns="0" lIns="0" bIns="0" rIns="0">
            <a:spAutoFit/>
          </a:bodyPr>
          <a:lstStyle/>
          <a:p>
            <a:pPr algn="ctr">
              <a:lnSpc>
                <a:spcPts val="8539"/>
              </a:lnSpc>
              <a:spcBef>
                <a:spcPct val="0"/>
              </a:spcBef>
            </a:pPr>
            <a:r>
              <a:rPr lang="en-US" b="true" sz="6099">
                <a:solidFill>
                  <a:srgbClr val="000000"/>
                </a:solidFill>
                <a:latin typeface="Canva Sans Bold"/>
                <a:ea typeface="Canva Sans Bold"/>
                <a:cs typeface="Canva Sans Bold"/>
                <a:sym typeface="Canva Sans Bold"/>
              </a:rPr>
              <a:t>Key Beliefs of the New Apostolic Reformation</a:t>
            </a:r>
          </a:p>
        </p:txBody>
      </p:sp>
    </p:spTree>
  </p:cSld>
  <p:clrMapOvr>
    <a:masterClrMapping/>
  </p:clrMapOvr>
</p:sld>
</file>

<file path=ppt/slides/slide26.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sp>
        <p:nvSpPr>
          <p:cNvPr name="TextBox 2" id="2"/>
          <p:cNvSpPr txBox="true"/>
          <p:nvPr/>
        </p:nvSpPr>
        <p:spPr>
          <a:xfrm rot="0">
            <a:off x="4184571" y="4924742"/>
            <a:ext cx="9918859" cy="1348741"/>
          </a:xfrm>
          <a:prstGeom prst="rect">
            <a:avLst/>
          </a:prstGeom>
        </p:spPr>
        <p:txBody>
          <a:bodyPr anchor="t" rtlCol="false" tIns="0" lIns="0" bIns="0" rIns="0">
            <a:spAutoFit/>
          </a:bodyPr>
          <a:lstStyle/>
          <a:p>
            <a:pPr algn="ctr">
              <a:lnSpc>
                <a:spcPts val="5459"/>
              </a:lnSpc>
            </a:pPr>
            <a:r>
              <a:rPr lang="en-US" sz="3899">
                <a:solidFill>
                  <a:srgbClr val="000000"/>
                </a:solidFill>
                <a:latin typeface="Canva Sans"/>
                <a:ea typeface="Canva Sans"/>
                <a:cs typeface="Canva Sans"/>
                <a:sym typeface="Canva Sans"/>
              </a:rPr>
              <a:t>Bringing Heaven To Earth</a:t>
            </a:r>
          </a:p>
          <a:p>
            <a:pPr algn="ctr">
              <a:lnSpc>
                <a:spcPts val="5459"/>
              </a:lnSpc>
              <a:spcBef>
                <a:spcPct val="0"/>
              </a:spcBef>
            </a:pPr>
            <a:r>
              <a:rPr lang="en-US" sz="3899">
                <a:solidFill>
                  <a:srgbClr val="000000"/>
                </a:solidFill>
                <a:latin typeface="Canva Sans"/>
                <a:ea typeface="Canva Sans"/>
                <a:cs typeface="Canva Sans"/>
                <a:sym typeface="Canva Sans"/>
              </a:rPr>
              <a:t>Start at 11:40 mark and end at 12:40 mark</a:t>
            </a:r>
          </a:p>
        </p:txBody>
      </p:sp>
    </p:spTree>
  </p:cSld>
  <p:clrMapOvr>
    <a:masterClrMapping/>
  </p:clrMapOvr>
</p:sld>
</file>

<file path=ppt/slides/slide27.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500024" y="-200010"/>
            <a:ext cx="8018489" cy="11137041"/>
            <a:chOff x="0" y="0"/>
            <a:chExt cx="2111866" cy="2933213"/>
          </a:xfrm>
        </p:grpSpPr>
        <p:sp>
          <p:nvSpPr>
            <p:cNvPr name="Freeform 3" id="3"/>
            <p:cNvSpPr/>
            <p:nvPr/>
          </p:nvSpPr>
          <p:spPr>
            <a:xfrm flipH="false" flipV="false" rot="0">
              <a:off x="0" y="0"/>
              <a:ext cx="2111865" cy="2933213"/>
            </a:xfrm>
            <a:custGeom>
              <a:avLst/>
              <a:gdLst/>
              <a:ahLst/>
              <a:cxnLst/>
              <a:rect r="r" b="b" t="t" l="l"/>
              <a:pathLst>
                <a:path h="2933213" w="2111865">
                  <a:moveTo>
                    <a:pt x="0" y="0"/>
                  </a:moveTo>
                  <a:lnTo>
                    <a:pt x="2111865" y="0"/>
                  </a:lnTo>
                  <a:lnTo>
                    <a:pt x="2111865" y="2933213"/>
                  </a:lnTo>
                  <a:lnTo>
                    <a:pt x="0" y="2933213"/>
                  </a:lnTo>
                  <a:close/>
                </a:path>
              </a:pathLst>
            </a:custGeom>
            <a:solidFill>
              <a:srgbClr val="E78204"/>
            </a:solidFill>
          </p:spPr>
        </p:sp>
        <p:sp>
          <p:nvSpPr>
            <p:cNvPr name="TextBox 4" id="4"/>
            <p:cNvSpPr txBox="true"/>
            <p:nvPr/>
          </p:nvSpPr>
          <p:spPr>
            <a:xfrm>
              <a:off x="0" y="-38100"/>
              <a:ext cx="2111866" cy="2971313"/>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7542794" y="0"/>
            <a:ext cx="0" cy="10287000"/>
          </a:xfrm>
          <a:prstGeom prst="line">
            <a:avLst/>
          </a:prstGeom>
          <a:ln cap="flat" w="19050">
            <a:solidFill>
              <a:srgbClr val="191918"/>
            </a:solidFill>
            <a:prstDash val="solid"/>
            <a:headEnd type="none" len="sm" w="sm"/>
            <a:tailEnd type="none" len="sm" w="sm"/>
          </a:ln>
        </p:spPr>
      </p:sp>
      <p:sp>
        <p:nvSpPr>
          <p:cNvPr name="TextBox 6" id="6"/>
          <p:cNvSpPr txBox="true"/>
          <p:nvPr/>
        </p:nvSpPr>
        <p:spPr>
          <a:xfrm rot="0">
            <a:off x="0" y="2954019"/>
            <a:ext cx="7518465" cy="3188338"/>
          </a:xfrm>
          <a:prstGeom prst="rect">
            <a:avLst/>
          </a:prstGeom>
        </p:spPr>
        <p:txBody>
          <a:bodyPr anchor="t" rtlCol="false" tIns="0" lIns="0" bIns="0" rIns="0">
            <a:spAutoFit/>
          </a:bodyPr>
          <a:lstStyle/>
          <a:p>
            <a:pPr algn="ctr">
              <a:lnSpc>
                <a:spcPts val="8539"/>
              </a:lnSpc>
              <a:spcBef>
                <a:spcPct val="0"/>
              </a:spcBef>
            </a:pPr>
            <a:r>
              <a:rPr lang="en-US" b="true" sz="6099">
                <a:solidFill>
                  <a:srgbClr val="000000"/>
                </a:solidFill>
                <a:latin typeface="Canva Sans Bold"/>
                <a:ea typeface="Canva Sans Bold"/>
                <a:cs typeface="Canva Sans Bold"/>
                <a:sym typeface="Canva Sans Bold"/>
              </a:rPr>
              <a:t>Key Beliefs of the New Apostolic Reformation</a:t>
            </a:r>
          </a:p>
        </p:txBody>
      </p:sp>
      <p:sp>
        <p:nvSpPr>
          <p:cNvPr name="TextBox 7" id="7"/>
          <p:cNvSpPr txBox="true"/>
          <p:nvPr/>
        </p:nvSpPr>
        <p:spPr>
          <a:xfrm rot="0">
            <a:off x="7771508" y="495593"/>
            <a:ext cx="9985681" cy="6633847"/>
          </a:xfrm>
          <a:prstGeom prst="rect">
            <a:avLst/>
          </a:prstGeom>
        </p:spPr>
        <p:txBody>
          <a:bodyPr anchor="t" rtlCol="false" tIns="0" lIns="0" bIns="0" rIns="0">
            <a:spAutoFit/>
          </a:bodyPr>
          <a:lstStyle/>
          <a:p>
            <a:pPr algn="l">
              <a:lnSpc>
                <a:spcPts val="6579"/>
              </a:lnSpc>
            </a:pPr>
            <a:r>
              <a:rPr lang="en-US" sz="4699">
                <a:solidFill>
                  <a:srgbClr val="000000"/>
                </a:solidFill>
                <a:latin typeface="Modern No. 20"/>
                <a:ea typeface="Modern No. 20"/>
                <a:cs typeface="Modern No. 20"/>
                <a:sym typeface="Modern No. 20"/>
              </a:rPr>
              <a:t>5) They deny the Deity of Christ while He was on earth.</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 They believe Jesus left His Deity in heaven, that He performed miracles solely as a man with God’s help so we could learn to do the same. Jn. 9:3 alone blows this view out of the water. </a:t>
            </a:r>
          </a:p>
        </p:txBody>
      </p:sp>
      <p:sp>
        <p:nvSpPr>
          <p:cNvPr name="TextBox 8" id="8"/>
          <p:cNvSpPr txBox="true"/>
          <p:nvPr/>
        </p:nvSpPr>
        <p:spPr>
          <a:xfrm rot="0">
            <a:off x="0" y="2954019"/>
            <a:ext cx="7518465" cy="3188338"/>
          </a:xfrm>
          <a:prstGeom prst="rect">
            <a:avLst/>
          </a:prstGeom>
        </p:spPr>
        <p:txBody>
          <a:bodyPr anchor="t" rtlCol="false" tIns="0" lIns="0" bIns="0" rIns="0">
            <a:spAutoFit/>
          </a:bodyPr>
          <a:lstStyle/>
          <a:p>
            <a:pPr algn="ctr">
              <a:lnSpc>
                <a:spcPts val="8539"/>
              </a:lnSpc>
              <a:spcBef>
                <a:spcPct val="0"/>
              </a:spcBef>
            </a:pPr>
            <a:r>
              <a:rPr lang="en-US" b="true" sz="6099">
                <a:solidFill>
                  <a:srgbClr val="000000"/>
                </a:solidFill>
                <a:latin typeface="Canva Sans Bold"/>
                <a:ea typeface="Canva Sans Bold"/>
                <a:cs typeface="Canva Sans Bold"/>
                <a:sym typeface="Canva Sans Bold"/>
              </a:rPr>
              <a:t>Key Beliefs of the New Apostolic Reformation</a:t>
            </a:r>
          </a:p>
        </p:txBody>
      </p:sp>
    </p:spTree>
  </p:cSld>
  <p:clrMapOvr>
    <a:masterClrMapping/>
  </p:clrMapOvr>
</p:sld>
</file>

<file path=ppt/slides/slide28.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sp>
        <p:nvSpPr>
          <p:cNvPr name="AutoShape 2" id="2"/>
          <p:cNvSpPr/>
          <p:nvPr/>
        </p:nvSpPr>
        <p:spPr>
          <a:xfrm>
            <a:off x="7542794" y="0"/>
            <a:ext cx="0" cy="10287000"/>
          </a:xfrm>
          <a:prstGeom prst="line">
            <a:avLst/>
          </a:prstGeom>
          <a:ln cap="flat" w="19050">
            <a:solidFill>
              <a:srgbClr val="191918"/>
            </a:solidFill>
            <a:prstDash val="solid"/>
            <a:headEnd type="none" len="sm" w="sm"/>
            <a:tailEnd type="none" len="sm" w="sm"/>
          </a:ln>
        </p:spPr>
      </p:sp>
      <p:sp>
        <p:nvSpPr>
          <p:cNvPr name="TextBox 3" id="3"/>
          <p:cNvSpPr txBox="true"/>
          <p:nvPr/>
        </p:nvSpPr>
        <p:spPr>
          <a:xfrm rot="0">
            <a:off x="0" y="2954019"/>
            <a:ext cx="7518465" cy="3188338"/>
          </a:xfrm>
          <a:prstGeom prst="rect">
            <a:avLst/>
          </a:prstGeom>
        </p:spPr>
        <p:txBody>
          <a:bodyPr anchor="t" rtlCol="false" tIns="0" lIns="0" bIns="0" rIns="0">
            <a:spAutoFit/>
          </a:bodyPr>
          <a:lstStyle/>
          <a:p>
            <a:pPr algn="ctr">
              <a:lnSpc>
                <a:spcPts val="8539"/>
              </a:lnSpc>
              <a:spcBef>
                <a:spcPct val="0"/>
              </a:spcBef>
            </a:pPr>
            <a:r>
              <a:rPr lang="en-US" b="true" sz="6099">
                <a:solidFill>
                  <a:srgbClr val="000000"/>
                </a:solidFill>
                <a:latin typeface="Canva Sans Bold"/>
                <a:ea typeface="Canva Sans Bold"/>
                <a:cs typeface="Canva Sans Bold"/>
                <a:sym typeface="Canva Sans Bold"/>
              </a:rPr>
              <a:t>Key Beliefs of the New Apostolic Reformation</a:t>
            </a:r>
          </a:p>
        </p:txBody>
      </p:sp>
      <p:sp>
        <p:nvSpPr>
          <p:cNvPr name="TextBox 4" id="4"/>
          <p:cNvSpPr txBox="true"/>
          <p:nvPr/>
        </p:nvSpPr>
        <p:spPr>
          <a:xfrm rot="0">
            <a:off x="7871512" y="397827"/>
            <a:ext cx="9985681" cy="8291197"/>
          </a:xfrm>
          <a:prstGeom prst="rect">
            <a:avLst/>
          </a:prstGeom>
        </p:spPr>
        <p:txBody>
          <a:bodyPr anchor="t" rtlCol="false" tIns="0" lIns="0" bIns="0" rIns="0">
            <a:spAutoFit/>
          </a:bodyPr>
          <a:lstStyle/>
          <a:p>
            <a:pPr algn="l">
              <a:lnSpc>
                <a:spcPts val="6579"/>
              </a:lnSpc>
            </a:pPr>
            <a:r>
              <a:rPr lang="en-US" sz="4699">
                <a:solidFill>
                  <a:srgbClr val="000000"/>
                </a:solidFill>
                <a:latin typeface="Modern No. 20"/>
                <a:ea typeface="Modern No. 20"/>
                <a:cs typeface="Modern No. 20"/>
                <a:sym typeface="Modern No. 20"/>
              </a:rPr>
              <a:t>6) Signs and wonders are to be the norm.</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“it is impossible to give an adequate witness of God without demonstrating his supernatural power” and “When miracles are absent, so is the glory of God.” - When Heaven Invades Earth, by Bill Johnson.</a:t>
            </a:r>
          </a:p>
          <a:p>
            <a:pPr algn="l">
              <a:lnSpc>
                <a:spcPts val="6579"/>
              </a:lnSpc>
            </a:pPr>
          </a:p>
          <a:p>
            <a:pPr algn="l">
              <a:lnSpc>
                <a:spcPts val="6579"/>
              </a:lnSpc>
            </a:pPr>
          </a:p>
        </p:txBody>
      </p:sp>
      <p:grpSp>
        <p:nvGrpSpPr>
          <p:cNvPr name="Group 5" id="5"/>
          <p:cNvGrpSpPr/>
          <p:nvPr/>
        </p:nvGrpSpPr>
        <p:grpSpPr>
          <a:xfrm rot="0">
            <a:off x="-572635" y="-322623"/>
            <a:ext cx="8243500" cy="10762023"/>
            <a:chOff x="0" y="0"/>
            <a:chExt cx="2171128" cy="2834442"/>
          </a:xfrm>
        </p:grpSpPr>
        <p:sp>
          <p:nvSpPr>
            <p:cNvPr name="Freeform 6" id="6"/>
            <p:cNvSpPr/>
            <p:nvPr/>
          </p:nvSpPr>
          <p:spPr>
            <a:xfrm flipH="false" flipV="false" rot="0">
              <a:off x="0" y="0"/>
              <a:ext cx="2171128" cy="2834442"/>
            </a:xfrm>
            <a:custGeom>
              <a:avLst/>
              <a:gdLst/>
              <a:ahLst/>
              <a:cxnLst/>
              <a:rect r="r" b="b" t="t" l="l"/>
              <a:pathLst>
                <a:path h="2834442" w="2171128">
                  <a:moveTo>
                    <a:pt x="0" y="0"/>
                  </a:moveTo>
                  <a:lnTo>
                    <a:pt x="2171128" y="0"/>
                  </a:lnTo>
                  <a:lnTo>
                    <a:pt x="2171128" y="2834442"/>
                  </a:lnTo>
                  <a:lnTo>
                    <a:pt x="0" y="2834442"/>
                  </a:lnTo>
                  <a:close/>
                </a:path>
              </a:pathLst>
            </a:custGeom>
            <a:solidFill>
              <a:srgbClr val="E78204"/>
            </a:solidFill>
          </p:spPr>
        </p:sp>
        <p:sp>
          <p:nvSpPr>
            <p:cNvPr name="TextBox 7" id="7"/>
            <p:cNvSpPr txBox="true"/>
            <p:nvPr/>
          </p:nvSpPr>
          <p:spPr>
            <a:xfrm>
              <a:off x="0" y="-38100"/>
              <a:ext cx="2171128" cy="2872542"/>
            </a:xfrm>
            <a:prstGeom prst="rect">
              <a:avLst/>
            </a:prstGeom>
          </p:spPr>
          <p:txBody>
            <a:bodyPr anchor="ctr" rtlCol="false" tIns="50800" lIns="50800" bIns="50800" rIns="50800"/>
            <a:lstStyle/>
            <a:p>
              <a:pPr algn="ctr">
                <a:lnSpc>
                  <a:spcPts val="2659"/>
                </a:lnSpc>
                <a:spcBef>
                  <a:spcPct val="0"/>
                </a:spcBef>
              </a:pPr>
            </a:p>
          </p:txBody>
        </p:sp>
      </p:grpSp>
      <p:sp>
        <p:nvSpPr>
          <p:cNvPr name="TextBox 8" id="8"/>
          <p:cNvSpPr txBox="true"/>
          <p:nvPr/>
        </p:nvSpPr>
        <p:spPr>
          <a:xfrm rot="0">
            <a:off x="0" y="2954019"/>
            <a:ext cx="7518465" cy="3188338"/>
          </a:xfrm>
          <a:prstGeom prst="rect">
            <a:avLst/>
          </a:prstGeom>
        </p:spPr>
        <p:txBody>
          <a:bodyPr anchor="t" rtlCol="false" tIns="0" lIns="0" bIns="0" rIns="0">
            <a:spAutoFit/>
          </a:bodyPr>
          <a:lstStyle/>
          <a:p>
            <a:pPr algn="ctr">
              <a:lnSpc>
                <a:spcPts val="8539"/>
              </a:lnSpc>
              <a:spcBef>
                <a:spcPct val="0"/>
              </a:spcBef>
            </a:pPr>
            <a:r>
              <a:rPr lang="en-US" b="true" sz="6099">
                <a:solidFill>
                  <a:srgbClr val="000000"/>
                </a:solidFill>
                <a:latin typeface="Canva Sans Bold"/>
                <a:ea typeface="Canva Sans Bold"/>
                <a:cs typeface="Canva Sans Bold"/>
                <a:sym typeface="Canva Sans Bold"/>
              </a:rPr>
              <a:t>Key Beliefs of the New Apostolic Reformation</a:t>
            </a:r>
          </a:p>
        </p:txBody>
      </p:sp>
    </p:spTree>
  </p:cSld>
  <p:clrMapOvr>
    <a:masterClrMapping/>
  </p:clrMapOvr>
</p:sld>
</file>

<file path=ppt/slides/slide29.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sp>
        <p:nvSpPr>
          <p:cNvPr name="TextBox 2" id="2"/>
          <p:cNvSpPr txBox="true"/>
          <p:nvPr/>
        </p:nvSpPr>
        <p:spPr>
          <a:xfrm rot="0">
            <a:off x="5248930" y="4924742"/>
            <a:ext cx="7790140" cy="1348741"/>
          </a:xfrm>
          <a:prstGeom prst="rect">
            <a:avLst/>
          </a:prstGeom>
        </p:spPr>
        <p:txBody>
          <a:bodyPr anchor="t" rtlCol="false" tIns="0" lIns="0" bIns="0" rIns="0">
            <a:spAutoFit/>
          </a:bodyPr>
          <a:lstStyle/>
          <a:p>
            <a:pPr algn="ctr">
              <a:lnSpc>
                <a:spcPts val="5459"/>
              </a:lnSpc>
            </a:pPr>
            <a:r>
              <a:rPr lang="en-US" sz="3899">
                <a:solidFill>
                  <a:srgbClr val="000000"/>
                </a:solidFill>
                <a:latin typeface="Canva Sans"/>
                <a:ea typeface="Canva Sans"/>
                <a:cs typeface="Canva Sans"/>
                <a:sym typeface="Canva Sans"/>
              </a:rPr>
              <a:t>Bill Johnson False Teacher</a:t>
            </a:r>
          </a:p>
          <a:p>
            <a:pPr algn="ctr">
              <a:lnSpc>
                <a:spcPts val="5459"/>
              </a:lnSpc>
              <a:spcBef>
                <a:spcPct val="0"/>
              </a:spcBef>
            </a:pPr>
            <a:r>
              <a:rPr lang="en-US" sz="3899">
                <a:solidFill>
                  <a:srgbClr val="000000"/>
                </a:solidFill>
                <a:latin typeface="Canva Sans"/>
                <a:ea typeface="Canva Sans"/>
                <a:cs typeface="Canva Sans"/>
                <a:sym typeface="Canva Sans"/>
              </a:rPr>
              <a:t>Play from beginning to 2:28 mark</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0" y="144889"/>
            <a:ext cx="6219135" cy="10142111"/>
            <a:chOff x="0" y="0"/>
            <a:chExt cx="1637961" cy="2671173"/>
          </a:xfrm>
        </p:grpSpPr>
        <p:sp>
          <p:nvSpPr>
            <p:cNvPr name="Freeform 3" id="3"/>
            <p:cNvSpPr/>
            <p:nvPr/>
          </p:nvSpPr>
          <p:spPr>
            <a:xfrm flipH="false" flipV="false" rot="0">
              <a:off x="0" y="0"/>
              <a:ext cx="1637961" cy="2671173"/>
            </a:xfrm>
            <a:custGeom>
              <a:avLst/>
              <a:gdLst/>
              <a:ahLst/>
              <a:cxnLst/>
              <a:rect r="r" b="b" t="t" l="l"/>
              <a:pathLst>
                <a:path h="2671173" w="1637961">
                  <a:moveTo>
                    <a:pt x="0" y="0"/>
                  </a:moveTo>
                  <a:lnTo>
                    <a:pt x="1637961" y="0"/>
                  </a:lnTo>
                  <a:lnTo>
                    <a:pt x="1637961" y="2671173"/>
                  </a:lnTo>
                  <a:lnTo>
                    <a:pt x="0" y="2671173"/>
                  </a:lnTo>
                  <a:close/>
                </a:path>
              </a:pathLst>
            </a:custGeom>
            <a:solidFill>
              <a:srgbClr val="E78204"/>
            </a:solidFill>
          </p:spPr>
        </p:sp>
        <p:sp>
          <p:nvSpPr>
            <p:cNvPr name="TextBox 4" id="4"/>
            <p:cNvSpPr txBox="true"/>
            <p:nvPr/>
          </p:nvSpPr>
          <p:spPr>
            <a:xfrm>
              <a:off x="0" y="-38100"/>
              <a:ext cx="1637961" cy="2709273"/>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6663858" y="72444"/>
            <a:ext cx="0" cy="10287000"/>
          </a:xfrm>
          <a:prstGeom prst="line">
            <a:avLst/>
          </a:prstGeom>
          <a:ln cap="flat" w="19050">
            <a:solidFill>
              <a:srgbClr val="191918"/>
            </a:solidFill>
            <a:prstDash val="solid"/>
            <a:headEnd type="none" len="sm" w="sm"/>
            <a:tailEnd type="none" len="sm" w="sm"/>
          </a:ln>
        </p:spPr>
      </p:sp>
      <p:sp>
        <p:nvSpPr>
          <p:cNvPr name="Freeform 6" id="6"/>
          <p:cNvSpPr/>
          <p:nvPr/>
        </p:nvSpPr>
        <p:spPr>
          <a:xfrm flipH="false" flipV="false" rot="0">
            <a:off x="562658" y="2229163"/>
            <a:ext cx="5093819" cy="5973562"/>
          </a:xfrm>
          <a:custGeom>
            <a:avLst/>
            <a:gdLst/>
            <a:ahLst/>
            <a:cxnLst/>
            <a:rect r="r" b="b" t="t" l="l"/>
            <a:pathLst>
              <a:path h="5973562" w="5093819">
                <a:moveTo>
                  <a:pt x="0" y="0"/>
                </a:moveTo>
                <a:lnTo>
                  <a:pt x="5093819" y="0"/>
                </a:lnTo>
                <a:lnTo>
                  <a:pt x="5093819" y="5973562"/>
                </a:lnTo>
                <a:lnTo>
                  <a:pt x="0" y="597356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7" id="7"/>
          <p:cNvSpPr txBox="true"/>
          <p:nvPr/>
        </p:nvSpPr>
        <p:spPr>
          <a:xfrm rot="0">
            <a:off x="6894200" y="695052"/>
            <a:ext cx="10650580" cy="8291196"/>
          </a:xfrm>
          <a:prstGeom prst="rect">
            <a:avLst/>
          </a:prstGeom>
        </p:spPr>
        <p:txBody>
          <a:bodyPr anchor="t" rtlCol="false" tIns="0" lIns="0" bIns="0" rIns="0">
            <a:spAutoFit/>
          </a:bodyPr>
          <a:lstStyle/>
          <a:p>
            <a:pPr algn="ctr">
              <a:lnSpc>
                <a:spcPts val="6579"/>
              </a:lnSpc>
            </a:pPr>
            <a:r>
              <a:rPr lang="en-US" sz="4699">
                <a:solidFill>
                  <a:srgbClr val="000000"/>
                </a:solidFill>
                <a:latin typeface="Modern No. 20"/>
                <a:ea typeface="Modern No. 20"/>
                <a:cs typeface="Modern No. 20"/>
                <a:sym typeface="Modern No. 20"/>
              </a:rPr>
              <a:t>Marks of Progressive Christianity</a:t>
            </a:r>
          </a:p>
          <a:p>
            <a:pPr algn="l">
              <a:lnSpc>
                <a:spcPts val="6579"/>
              </a:lnSpc>
            </a:pPr>
            <a:r>
              <a:rPr lang="en-US" sz="4699">
                <a:solidFill>
                  <a:srgbClr val="000000"/>
                </a:solidFill>
                <a:latin typeface="Modern No. 20"/>
                <a:ea typeface="Modern No. 20"/>
                <a:cs typeface="Modern No. 20"/>
                <a:sym typeface="Modern No. 20"/>
              </a:rPr>
              <a:t>1) They question historical events of the...</a:t>
            </a:r>
          </a:p>
          <a:p>
            <a:pPr algn="l">
              <a:lnSpc>
                <a:spcPts val="6579"/>
              </a:lnSpc>
            </a:pPr>
            <a:r>
              <a:rPr lang="en-US" sz="4699">
                <a:solidFill>
                  <a:srgbClr val="000000"/>
                </a:solidFill>
                <a:latin typeface="Modern No. 20"/>
                <a:ea typeface="Modern No. 20"/>
                <a:cs typeface="Modern No. 20"/>
                <a:sym typeface="Modern No. 20"/>
              </a:rPr>
              <a:t>2) They question the inerrancy of the Bible.</a:t>
            </a:r>
          </a:p>
          <a:p>
            <a:pPr algn="l">
              <a:lnSpc>
                <a:spcPts val="6579"/>
              </a:lnSpc>
            </a:pPr>
            <a:r>
              <a:rPr lang="en-US" sz="4699">
                <a:solidFill>
                  <a:srgbClr val="000000"/>
                </a:solidFill>
                <a:latin typeface="Modern No. 20"/>
                <a:ea typeface="Modern No. 20"/>
                <a:cs typeface="Modern No. 20"/>
                <a:sym typeface="Modern No. 20"/>
              </a:rPr>
              <a:t>3) They attempt to wed evolution with...</a:t>
            </a:r>
          </a:p>
          <a:p>
            <a:pPr algn="l">
              <a:lnSpc>
                <a:spcPts val="6579"/>
              </a:lnSpc>
            </a:pPr>
            <a:r>
              <a:rPr lang="en-US" sz="4699">
                <a:solidFill>
                  <a:srgbClr val="000000"/>
                </a:solidFill>
                <a:latin typeface="Modern No. 20"/>
                <a:ea typeface="Modern No. 20"/>
                <a:cs typeface="Modern No. 20"/>
                <a:sym typeface="Modern No. 20"/>
              </a:rPr>
              <a:t>4) They may offer alternatives to salvation...</a:t>
            </a:r>
          </a:p>
          <a:p>
            <a:pPr algn="l">
              <a:lnSpc>
                <a:spcPts val="6579"/>
              </a:lnSpc>
            </a:pPr>
            <a:r>
              <a:rPr lang="en-US" sz="4699">
                <a:solidFill>
                  <a:srgbClr val="000000"/>
                </a:solidFill>
                <a:latin typeface="Modern No. 20"/>
                <a:ea typeface="Modern No. 20"/>
                <a:cs typeface="Modern No. 20"/>
                <a:sym typeface="Modern No. 20"/>
              </a:rPr>
              <a:t>5) They overlook, or define in their terms...</a:t>
            </a:r>
          </a:p>
          <a:p>
            <a:pPr algn="l">
              <a:lnSpc>
                <a:spcPts val="6579"/>
              </a:lnSpc>
            </a:pPr>
            <a:r>
              <a:rPr lang="en-US" sz="4699">
                <a:solidFill>
                  <a:srgbClr val="000000"/>
                </a:solidFill>
                <a:latin typeface="Modern No. 20"/>
                <a:ea typeface="Modern No. 20"/>
                <a:cs typeface="Modern No. 20"/>
                <a:sym typeface="Modern No. 20"/>
              </a:rPr>
              <a:t>6) They put feelings over Biblical exegesis.</a:t>
            </a:r>
          </a:p>
          <a:p>
            <a:pPr algn="l">
              <a:lnSpc>
                <a:spcPts val="6579"/>
              </a:lnSpc>
            </a:pPr>
            <a:r>
              <a:rPr lang="en-US" sz="4699">
                <a:solidFill>
                  <a:srgbClr val="000000"/>
                </a:solidFill>
                <a:latin typeface="Modern No. 20"/>
                <a:ea typeface="Modern No. 20"/>
                <a:cs typeface="Modern No. 20"/>
                <a:sym typeface="Modern No. 20"/>
              </a:rPr>
              <a:t>7) They may promote social justive over...</a:t>
            </a:r>
          </a:p>
          <a:p>
            <a:pPr algn="l">
              <a:lnSpc>
                <a:spcPts val="6579"/>
              </a:lnSpc>
            </a:pPr>
            <a:r>
              <a:rPr lang="en-US" sz="4699">
                <a:solidFill>
                  <a:srgbClr val="000000"/>
                </a:solidFill>
                <a:latin typeface="Modern No. 20"/>
                <a:ea typeface="Modern No. 20"/>
                <a:cs typeface="Modern No. 20"/>
                <a:sym typeface="Modern No. 20"/>
              </a:rPr>
              <a:t>8) They redefine Biblical terminology...</a:t>
            </a:r>
          </a:p>
          <a:p>
            <a:pPr algn="l">
              <a:lnSpc>
                <a:spcPts val="6579"/>
              </a:lnSpc>
            </a:pPr>
            <a:r>
              <a:rPr lang="en-US" sz="4699">
                <a:solidFill>
                  <a:srgbClr val="000000"/>
                </a:solidFill>
                <a:latin typeface="Modern No. 20"/>
                <a:ea typeface="Modern No. 20"/>
                <a:cs typeface="Modern No. 20"/>
                <a:sym typeface="Modern No. 20"/>
              </a:rPr>
              <a:t>9) They look down on those who challenge...</a:t>
            </a:r>
          </a:p>
        </p:txBody>
      </p:sp>
    </p:spTree>
  </p:cSld>
  <p:clrMapOvr>
    <a:masterClrMapping/>
  </p:clrMapOvr>
</p:sld>
</file>

<file path=ppt/slides/slide30.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625030" y="-525026"/>
            <a:ext cx="8143495" cy="11462057"/>
            <a:chOff x="0" y="0"/>
            <a:chExt cx="2144789" cy="3018813"/>
          </a:xfrm>
        </p:grpSpPr>
        <p:sp>
          <p:nvSpPr>
            <p:cNvPr name="Freeform 3" id="3"/>
            <p:cNvSpPr/>
            <p:nvPr/>
          </p:nvSpPr>
          <p:spPr>
            <a:xfrm flipH="false" flipV="false" rot="0">
              <a:off x="0" y="0"/>
              <a:ext cx="2144789" cy="3018813"/>
            </a:xfrm>
            <a:custGeom>
              <a:avLst/>
              <a:gdLst/>
              <a:ahLst/>
              <a:cxnLst/>
              <a:rect r="r" b="b" t="t" l="l"/>
              <a:pathLst>
                <a:path h="3018813" w="2144789">
                  <a:moveTo>
                    <a:pt x="0" y="0"/>
                  </a:moveTo>
                  <a:lnTo>
                    <a:pt x="2144789" y="0"/>
                  </a:lnTo>
                  <a:lnTo>
                    <a:pt x="2144789" y="3018813"/>
                  </a:lnTo>
                  <a:lnTo>
                    <a:pt x="0" y="3018813"/>
                  </a:lnTo>
                  <a:close/>
                </a:path>
              </a:pathLst>
            </a:custGeom>
            <a:solidFill>
              <a:srgbClr val="E78204"/>
            </a:solidFill>
          </p:spPr>
        </p:sp>
        <p:sp>
          <p:nvSpPr>
            <p:cNvPr name="TextBox 4" id="4"/>
            <p:cNvSpPr txBox="true"/>
            <p:nvPr/>
          </p:nvSpPr>
          <p:spPr>
            <a:xfrm>
              <a:off x="0" y="-38100"/>
              <a:ext cx="2144789" cy="3056913"/>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7542794" y="0"/>
            <a:ext cx="0" cy="10287000"/>
          </a:xfrm>
          <a:prstGeom prst="line">
            <a:avLst/>
          </a:prstGeom>
          <a:ln cap="flat" w="19050">
            <a:solidFill>
              <a:srgbClr val="191918"/>
            </a:solidFill>
            <a:prstDash val="solid"/>
            <a:headEnd type="none" len="sm" w="sm"/>
            <a:tailEnd type="none" len="sm" w="sm"/>
          </a:ln>
        </p:spPr>
      </p:sp>
      <p:sp>
        <p:nvSpPr>
          <p:cNvPr name="TextBox 6" id="6"/>
          <p:cNvSpPr txBox="true"/>
          <p:nvPr/>
        </p:nvSpPr>
        <p:spPr>
          <a:xfrm rot="0">
            <a:off x="0" y="2954019"/>
            <a:ext cx="7518465" cy="3188338"/>
          </a:xfrm>
          <a:prstGeom prst="rect">
            <a:avLst/>
          </a:prstGeom>
        </p:spPr>
        <p:txBody>
          <a:bodyPr anchor="t" rtlCol="false" tIns="0" lIns="0" bIns="0" rIns="0">
            <a:spAutoFit/>
          </a:bodyPr>
          <a:lstStyle/>
          <a:p>
            <a:pPr algn="ctr">
              <a:lnSpc>
                <a:spcPts val="8539"/>
              </a:lnSpc>
              <a:spcBef>
                <a:spcPct val="0"/>
              </a:spcBef>
            </a:pPr>
            <a:r>
              <a:rPr lang="en-US" b="true" sz="6099">
                <a:solidFill>
                  <a:srgbClr val="000000"/>
                </a:solidFill>
                <a:latin typeface="Canva Sans Bold"/>
                <a:ea typeface="Canva Sans Bold"/>
                <a:cs typeface="Canva Sans Bold"/>
                <a:sym typeface="Canva Sans Bold"/>
              </a:rPr>
              <a:t>Key Beliefs of the New Apostolic Reformation</a:t>
            </a:r>
          </a:p>
        </p:txBody>
      </p:sp>
      <p:sp>
        <p:nvSpPr>
          <p:cNvPr name="TextBox 7" id="7"/>
          <p:cNvSpPr txBox="true"/>
          <p:nvPr/>
        </p:nvSpPr>
        <p:spPr>
          <a:xfrm rot="0">
            <a:off x="7871512" y="395588"/>
            <a:ext cx="9985681" cy="6633847"/>
          </a:xfrm>
          <a:prstGeom prst="rect">
            <a:avLst/>
          </a:prstGeom>
        </p:spPr>
        <p:txBody>
          <a:bodyPr anchor="t" rtlCol="false" tIns="0" lIns="0" bIns="0" rIns="0">
            <a:spAutoFit/>
          </a:bodyPr>
          <a:lstStyle/>
          <a:p>
            <a:pPr algn="l">
              <a:lnSpc>
                <a:spcPts val="6579"/>
              </a:lnSpc>
            </a:pPr>
            <a:r>
              <a:rPr lang="en-US" sz="4699">
                <a:solidFill>
                  <a:srgbClr val="000000"/>
                </a:solidFill>
                <a:latin typeface="Modern No. 20"/>
                <a:ea typeface="Modern No. 20"/>
                <a:cs typeface="Modern No. 20"/>
                <a:sym typeface="Modern No. 20"/>
              </a:rPr>
              <a:t>7) The Gospel - they do not believe that salvation from sin is enough.</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Response: The Gospel is the death, burial, and resurrection of Christ and us putting our faith in the Person of Jesus and what He did, to save us from our sins (1 Cor. 15; Eph. 2:8-9</a:t>
            </a:r>
          </a:p>
        </p:txBody>
      </p:sp>
      <p:sp>
        <p:nvSpPr>
          <p:cNvPr name="TextBox 8" id="8"/>
          <p:cNvSpPr txBox="true"/>
          <p:nvPr/>
        </p:nvSpPr>
        <p:spPr>
          <a:xfrm rot="0">
            <a:off x="0" y="2954019"/>
            <a:ext cx="7518465" cy="3188338"/>
          </a:xfrm>
          <a:prstGeom prst="rect">
            <a:avLst/>
          </a:prstGeom>
        </p:spPr>
        <p:txBody>
          <a:bodyPr anchor="t" rtlCol="false" tIns="0" lIns="0" bIns="0" rIns="0">
            <a:spAutoFit/>
          </a:bodyPr>
          <a:lstStyle/>
          <a:p>
            <a:pPr algn="ctr">
              <a:lnSpc>
                <a:spcPts val="8539"/>
              </a:lnSpc>
              <a:spcBef>
                <a:spcPct val="0"/>
              </a:spcBef>
            </a:pPr>
            <a:r>
              <a:rPr lang="en-US" b="true" sz="6099">
                <a:solidFill>
                  <a:srgbClr val="000000"/>
                </a:solidFill>
                <a:latin typeface="Canva Sans Bold"/>
                <a:ea typeface="Canva Sans Bold"/>
                <a:cs typeface="Canva Sans Bold"/>
                <a:sym typeface="Canva Sans Bold"/>
              </a:rPr>
              <a:t>Key Beliefs of the New Apostolic Reformation</a:t>
            </a:r>
          </a:p>
        </p:txBody>
      </p:sp>
    </p:spTree>
  </p:cSld>
  <p:clrMapOvr>
    <a:masterClrMapping/>
  </p:clrMapOvr>
</p:sld>
</file>

<file path=ppt/slides/slide31.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sp>
        <p:nvSpPr>
          <p:cNvPr name="TextBox 2" id="2"/>
          <p:cNvSpPr txBox="true"/>
          <p:nvPr/>
        </p:nvSpPr>
        <p:spPr>
          <a:xfrm rot="0">
            <a:off x="2967573" y="4924742"/>
            <a:ext cx="12352854" cy="2720341"/>
          </a:xfrm>
          <a:prstGeom prst="rect">
            <a:avLst/>
          </a:prstGeom>
        </p:spPr>
        <p:txBody>
          <a:bodyPr anchor="t" rtlCol="false" tIns="0" lIns="0" bIns="0" rIns="0">
            <a:spAutoFit/>
          </a:bodyPr>
          <a:lstStyle/>
          <a:p>
            <a:pPr algn="ctr">
              <a:lnSpc>
                <a:spcPts val="5459"/>
              </a:lnSpc>
            </a:pPr>
            <a:r>
              <a:rPr lang="en-US" sz="3899">
                <a:solidFill>
                  <a:srgbClr val="000000"/>
                </a:solidFill>
                <a:latin typeface="Canva Sans"/>
                <a:ea typeface="Canva Sans"/>
                <a:cs typeface="Canva Sans"/>
                <a:sym typeface="Canva Sans"/>
              </a:rPr>
              <a:t>Grave soaking video</a:t>
            </a:r>
          </a:p>
          <a:p>
            <a:pPr algn="ctr">
              <a:lnSpc>
                <a:spcPts val="5459"/>
              </a:lnSpc>
            </a:pPr>
            <a:r>
              <a:rPr lang="en-US" sz="3899">
                <a:solidFill>
                  <a:srgbClr val="000000"/>
                </a:solidFill>
                <a:latin typeface="Canva Sans"/>
                <a:ea typeface="Canva Sans"/>
                <a:cs typeface="Canva Sans"/>
                <a:sym typeface="Canva Sans"/>
              </a:rPr>
              <a:t>Georgian and Winnie Bannov admit to grave soaking</a:t>
            </a:r>
          </a:p>
          <a:p>
            <a:pPr algn="ctr">
              <a:lnSpc>
                <a:spcPts val="5459"/>
              </a:lnSpc>
            </a:pPr>
            <a:r>
              <a:rPr lang="en-US" sz="3899">
                <a:solidFill>
                  <a:srgbClr val="000000"/>
                </a:solidFill>
                <a:latin typeface="Canva Sans"/>
                <a:ea typeface="Canva Sans"/>
                <a:cs typeface="Canva Sans"/>
                <a:sym typeface="Canva Sans"/>
              </a:rPr>
              <a:t>Play from beginning, stop at 2:32 mark</a:t>
            </a:r>
          </a:p>
          <a:p>
            <a:pPr algn="ctr">
              <a:lnSpc>
                <a:spcPts val="5459"/>
              </a:lnSpc>
              <a:spcBef>
                <a:spcPct val="0"/>
              </a:spcBef>
            </a:pPr>
            <a:r>
              <a:rPr lang="en-US" sz="3899">
                <a:solidFill>
                  <a:srgbClr val="000000"/>
                </a:solidFill>
                <a:latin typeface="Canva Sans"/>
                <a:ea typeface="Canva Sans"/>
                <a:cs typeface="Canva Sans"/>
                <a:sym typeface="Canva Sans"/>
              </a:rPr>
              <a:t>Begin at 3:00 minute mark and play until the end</a:t>
            </a:r>
          </a:p>
        </p:txBody>
      </p:sp>
    </p:spTree>
  </p:cSld>
  <p:clrMapOvr>
    <a:masterClrMapping/>
  </p:clrMapOvr>
</p:sld>
</file>

<file path=ppt/slides/slide32.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0" y="0"/>
            <a:ext cx="7518465" cy="10287000"/>
            <a:chOff x="0" y="0"/>
            <a:chExt cx="1980172" cy="2709333"/>
          </a:xfrm>
        </p:grpSpPr>
        <p:sp>
          <p:nvSpPr>
            <p:cNvPr name="Freeform 3" id="3"/>
            <p:cNvSpPr/>
            <p:nvPr/>
          </p:nvSpPr>
          <p:spPr>
            <a:xfrm flipH="false" flipV="false" rot="0">
              <a:off x="0" y="0"/>
              <a:ext cx="1980172" cy="2709333"/>
            </a:xfrm>
            <a:custGeom>
              <a:avLst/>
              <a:gdLst/>
              <a:ahLst/>
              <a:cxnLst/>
              <a:rect r="r" b="b" t="t" l="l"/>
              <a:pathLst>
                <a:path h="2709333" w="1980172">
                  <a:moveTo>
                    <a:pt x="0" y="0"/>
                  </a:moveTo>
                  <a:lnTo>
                    <a:pt x="1980172" y="0"/>
                  </a:lnTo>
                  <a:lnTo>
                    <a:pt x="1980172" y="2709333"/>
                  </a:lnTo>
                  <a:lnTo>
                    <a:pt x="0" y="2709333"/>
                  </a:lnTo>
                  <a:close/>
                </a:path>
              </a:pathLst>
            </a:custGeom>
            <a:solidFill>
              <a:srgbClr val="E78204"/>
            </a:solidFill>
          </p:spPr>
        </p:sp>
        <p:sp>
          <p:nvSpPr>
            <p:cNvPr name="TextBox 4" id="4"/>
            <p:cNvSpPr txBox="true"/>
            <p:nvPr/>
          </p:nvSpPr>
          <p:spPr>
            <a:xfrm>
              <a:off x="0" y="-38100"/>
              <a:ext cx="1980172" cy="2747433"/>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7542794" y="0"/>
            <a:ext cx="0" cy="10287000"/>
          </a:xfrm>
          <a:prstGeom prst="line">
            <a:avLst/>
          </a:prstGeom>
          <a:ln cap="flat" w="19050">
            <a:solidFill>
              <a:srgbClr val="191918"/>
            </a:solidFill>
            <a:prstDash val="solid"/>
            <a:headEnd type="none" len="sm" w="sm"/>
            <a:tailEnd type="none" len="sm" w="sm"/>
          </a:ln>
        </p:spPr>
      </p:sp>
      <p:sp>
        <p:nvSpPr>
          <p:cNvPr name="TextBox 6" id="6"/>
          <p:cNvSpPr txBox="true"/>
          <p:nvPr/>
        </p:nvSpPr>
        <p:spPr>
          <a:xfrm rot="0">
            <a:off x="7876169" y="420589"/>
            <a:ext cx="9985681" cy="7462522"/>
          </a:xfrm>
          <a:prstGeom prst="rect">
            <a:avLst/>
          </a:prstGeom>
        </p:spPr>
        <p:txBody>
          <a:bodyPr anchor="t" rtlCol="false" tIns="0" lIns="0" bIns="0" rIns="0">
            <a:spAutoFit/>
          </a:bodyPr>
          <a:lstStyle/>
          <a:p>
            <a:pPr algn="l">
              <a:lnSpc>
                <a:spcPts val="6579"/>
              </a:lnSpc>
            </a:pPr>
            <a:r>
              <a:rPr lang="en-US" sz="4699">
                <a:solidFill>
                  <a:srgbClr val="000000"/>
                </a:solidFill>
                <a:latin typeface="Modern No. 20"/>
                <a:ea typeface="Modern No. 20"/>
                <a:cs typeface="Modern No. 20"/>
                <a:sym typeface="Modern No. 20"/>
              </a:rPr>
              <a:t>1) There are “dead raising” teams</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2) Grave soaking (sucking)</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3) The promotion of bizarre beliefs.</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4) The Passion Bible.</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5) Jenn Johnson on the Holy Spirit.</a:t>
            </a:r>
          </a:p>
        </p:txBody>
      </p:sp>
      <p:sp>
        <p:nvSpPr>
          <p:cNvPr name="TextBox 7" id="7"/>
          <p:cNvSpPr txBox="true"/>
          <p:nvPr/>
        </p:nvSpPr>
        <p:spPr>
          <a:xfrm rot="0">
            <a:off x="670996" y="1877694"/>
            <a:ext cx="6538423" cy="6417313"/>
          </a:xfrm>
          <a:prstGeom prst="rect">
            <a:avLst/>
          </a:prstGeom>
        </p:spPr>
        <p:txBody>
          <a:bodyPr anchor="t" rtlCol="false" tIns="0" lIns="0" bIns="0" rIns="0">
            <a:spAutoFit/>
          </a:bodyPr>
          <a:lstStyle/>
          <a:p>
            <a:pPr algn="ctr">
              <a:lnSpc>
                <a:spcPts val="8539"/>
              </a:lnSpc>
              <a:spcBef>
                <a:spcPct val="0"/>
              </a:spcBef>
            </a:pPr>
            <a:r>
              <a:rPr lang="en-US" b="true" sz="6099">
                <a:solidFill>
                  <a:srgbClr val="000000"/>
                </a:solidFill>
                <a:latin typeface="Canva Sans Bold"/>
                <a:ea typeface="Canva Sans Bold"/>
                <a:cs typeface="Canva Sans Bold"/>
                <a:sym typeface="Canva Sans Bold"/>
              </a:rPr>
              <a:t>Additional strange teachings, beliefs and statement of some within NAR</a:t>
            </a:r>
          </a:p>
        </p:txBody>
      </p:sp>
    </p:spTree>
  </p:cSld>
  <p:clrMapOvr>
    <a:masterClrMapping/>
  </p:clrMapOvr>
</p:sld>
</file>

<file path=ppt/slides/slide33.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sp>
        <p:nvSpPr>
          <p:cNvPr name="TextBox 2" id="2"/>
          <p:cNvSpPr txBox="true"/>
          <p:nvPr/>
        </p:nvSpPr>
        <p:spPr>
          <a:xfrm rot="0">
            <a:off x="2909292" y="4924742"/>
            <a:ext cx="12469416" cy="1348741"/>
          </a:xfrm>
          <a:prstGeom prst="rect">
            <a:avLst/>
          </a:prstGeom>
        </p:spPr>
        <p:txBody>
          <a:bodyPr anchor="t" rtlCol="false" tIns="0" lIns="0" bIns="0" rIns="0">
            <a:spAutoFit/>
          </a:bodyPr>
          <a:lstStyle/>
          <a:p>
            <a:pPr algn="ctr">
              <a:lnSpc>
                <a:spcPts val="5459"/>
              </a:lnSpc>
            </a:pPr>
            <a:r>
              <a:rPr lang="en-US" sz="3899">
                <a:solidFill>
                  <a:srgbClr val="000000"/>
                </a:solidFill>
                <a:latin typeface="Canva Sans"/>
                <a:ea typeface="Canva Sans"/>
                <a:cs typeface="Canva Sans"/>
                <a:sym typeface="Canva Sans"/>
              </a:rPr>
              <a:t>Jenn Johnson - Holy Spirit is like a sneaky blue genie</a:t>
            </a:r>
          </a:p>
          <a:p>
            <a:pPr algn="ctr">
              <a:lnSpc>
                <a:spcPts val="5459"/>
              </a:lnSpc>
              <a:spcBef>
                <a:spcPct val="0"/>
              </a:spcBef>
            </a:pPr>
            <a:r>
              <a:rPr lang="en-US" sz="3899">
                <a:solidFill>
                  <a:srgbClr val="000000"/>
                </a:solidFill>
                <a:latin typeface="Canva Sans"/>
                <a:ea typeface="Canva Sans"/>
                <a:cs typeface="Canva Sans"/>
                <a:sym typeface="Canva Sans"/>
              </a:rPr>
              <a:t>I will play the entire video</a:t>
            </a:r>
          </a:p>
        </p:txBody>
      </p:sp>
    </p:spTree>
  </p:cSld>
  <p:clrMapOvr>
    <a:masterClrMapping/>
  </p:clrMapOvr>
</p:sld>
</file>

<file path=ppt/slides/slide34.xml><?xml version="1.0" encoding="utf-8"?>
<p:sld xmlns:p="http://schemas.openxmlformats.org/presentationml/2006/main" xmlns:a="http://schemas.openxmlformats.org/drawingml/2006/main" xmlns:r="http://schemas.openxmlformats.org/officeDocument/2006/relationships">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16440620" y="1028700"/>
            <a:ext cx="818680" cy="818680"/>
            <a:chOff x="0" y="0"/>
            <a:chExt cx="812800" cy="812800"/>
          </a:xfrm>
        </p:grpSpPr>
        <p:sp>
          <p:nvSpPr>
            <p:cNvPr name="Freeform 3" id="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EFEAE4"/>
            </a:solidFill>
            <a:ln w="19050" cap="rnd">
              <a:solidFill>
                <a:srgbClr val="191918"/>
              </a:solidFill>
              <a:prstDash val="solid"/>
              <a:round/>
            </a:ln>
          </p:spPr>
        </p:sp>
        <p:sp>
          <p:nvSpPr>
            <p:cNvPr name="TextBox 4" id="4"/>
            <p:cNvSpPr txBox="true"/>
            <p:nvPr/>
          </p:nvSpPr>
          <p:spPr>
            <a:xfrm>
              <a:off x="76200" y="133350"/>
              <a:ext cx="660400" cy="603250"/>
            </a:xfrm>
            <a:prstGeom prst="rect">
              <a:avLst/>
            </a:prstGeom>
          </p:spPr>
          <p:txBody>
            <a:bodyPr anchor="ctr" rtlCol="false" tIns="50800" lIns="50800" bIns="50800" rIns="50800"/>
            <a:lstStyle/>
            <a:p>
              <a:pPr algn="ctr" marL="0" indent="0" lvl="0">
                <a:lnSpc>
                  <a:spcPts val="1280"/>
                </a:lnSpc>
                <a:spcBef>
                  <a:spcPct val="0"/>
                </a:spcBef>
              </a:pPr>
            </a:p>
          </p:txBody>
        </p:sp>
      </p:grpSp>
      <p:sp>
        <p:nvSpPr>
          <p:cNvPr name="Freeform 5" id="5"/>
          <p:cNvSpPr/>
          <p:nvPr/>
        </p:nvSpPr>
        <p:spPr>
          <a:xfrm flipH="false" flipV="false" rot="0">
            <a:off x="16645980" y="1240179"/>
            <a:ext cx="407961" cy="395722"/>
          </a:xfrm>
          <a:custGeom>
            <a:avLst/>
            <a:gdLst/>
            <a:ahLst/>
            <a:cxnLst/>
            <a:rect r="r" b="b" t="t" l="l"/>
            <a:pathLst>
              <a:path h="395722" w="407961">
                <a:moveTo>
                  <a:pt x="0" y="0"/>
                </a:moveTo>
                <a:lnTo>
                  <a:pt x="407960" y="0"/>
                </a:lnTo>
                <a:lnTo>
                  <a:pt x="407960" y="395722"/>
                </a:lnTo>
                <a:lnTo>
                  <a:pt x="0" y="39572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746150" y="4602176"/>
            <a:ext cx="6588554" cy="4935056"/>
          </a:xfrm>
          <a:custGeom>
            <a:avLst/>
            <a:gdLst/>
            <a:ahLst/>
            <a:cxnLst/>
            <a:rect r="r" b="b" t="t" l="l"/>
            <a:pathLst>
              <a:path h="4935056" w="6588554">
                <a:moveTo>
                  <a:pt x="0" y="0"/>
                </a:moveTo>
                <a:lnTo>
                  <a:pt x="6588554" y="0"/>
                </a:lnTo>
                <a:lnTo>
                  <a:pt x="6588554" y="4935056"/>
                </a:lnTo>
                <a:lnTo>
                  <a:pt x="0" y="4935056"/>
                </a:lnTo>
                <a:lnTo>
                  <a:pt x="0" y="0"/>
                </a:lnTo>
                <a:close/>
              </a:path>
            </a:pathLst>
          </a:custGeom>
          <a:blipFill>
            <a:blip r:embed="rId4"/>
            <a:stretch>
              <a:fillRect l="0" t="0" r="0" b="0"/>
            </a:stretch>
          </a:blipFill>
        </p:spPr>
      </p:sp>
      <p:sp>
        <p:nvSpPr>
          <p:cNvPr name="Freeform 7" id="7"/>
          <p:cNvSpPr/>
          <p:nvPr/>
        </p:nvSpPr>
        <p:spPr>
          <a:xfrm flipH="false" flipV="false" rot="0">
            <a:off x="8500262" y="4090112"/>
            <a:ext cx="9374161" cy="4928994"/>
          </a:xfrm>
          <a:custGeom>
            <a:avLst/>
            <a:gdLst/>
            <a:ahLst/>
            <a:cxnLst/>
            <a:rect r="r" b="b" t="t" l="l"/>
            <a:pathLst>
              <a:path h="4928994" w="9374161">
                <a:moveTo>
                  <a:pt x="0" y="0"/>
                </a:moveTo>
                <a:lnTo>
                  <a:pt x="9374161" y="0"/>
                </a:lnTo>
                <a:lnTo>
                  <a:pt x="9374161" y="4928994"/>
                </a:lnTo>
                <a:lnTo>
                  <a:pt x="0" y="4928994"/>
                </a:lnTo>
                <a:lnTo>
                  <a:pt x="0" y="0"/>
                </a:lnTo>
                <a:close/>
              </a:path>
            </a:pathLst>
          </a:custGeom>
          <a:blipFill>
            <a:blip r:embed="rId5"/>
            <a:stretch>
              <a:fillRect l="0" t="0" r="0" b="0"/>
            </a:stretch>
          </a:blipFill>
        </p:spPr>
      </p:sp>
      <p:sp>
        <p:nvSpPr>
          <p:cNvPr name="TextBox 8" id="8"/>
          <p:cNvSpPr txBox="true"/>
          <p:nvPr/>
        </p:nvSpPr>
        <p:spPr>
          <a:xfrm rot="0">
            <a:off x="2287345" y="819150"/>
            <a:ext cx="11684340" cy="3021635"/>
          </a:xfrm>
          <a:prstGeom prst="rect">
            <a:avLst/>
          </a:prstGeom>
        </p:spPr>
        <p:txBody>
          <a:bodyPr anchor="t" rtlCol="false" tIns="0" lIns="0" bIns="0" rIns="0">
            <a:spAutoFit/>
          </a:bodyPr>
          <a:lstStyle/>
          <a:p>
            <a:pPr algn="ctr">
              <a:lnSpc>
                <a:spcPts val="8884"/>
              </a:lnSpc>
            </a:pPr>
            <a:r>
              <a:rPr lang="en-US" b="true" sz="11106">
                <a:solidFill>
                  <a:srgbClr val="191918"/>
                </a:solidFill>
                <a:latin typeface="Prachason Neue Condensed Heavy"/>
                <a:ea typeface="Prachason Neue Condensed Heavy"/>
                <a:cs typeface="Prachason Neue Condensed Heavy"/>
                <a:sym typeface="Prachason Neue Condensed Heavy"/>
              </a:rPr>
              <a:t>WORD OF FAITH MOVEMENT</a:t>
            </a:r>
          </a:p>
        </p:txBody>
      </p:sp>
    </p:spTree>
  </p:cSld>
  <p:clrMapOvr>
    <a:masterClrMapping/>
  </p:clrMapOvr>
</p:sld>
</file>

<file path=ppt/slides/slide35.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12068865" y="0"/>
            <a:ext cx="6219135" cy="10359444"/>
            <a:chOff x="0" y="0"/>
            <a:chExt cx="1637961" cy="2728413"/>
          </a:xfrm>
        </p:grpSpPr>
        <p:sp>
          <p:nvSpPr>
            <p:cNvPr name="Freeform 3" id="3"/>
            <p:cNvSpPr/>
            <p:nvPr/>
          </p:nvSpPr>
          <p:spPr>
            <a:xfrm flipH="false" flipV="false" rot="0">
              <a:off x="0" y="0"/>
              <a:ext cx="1637961" cy="2728413"/>
            </a:xfrm>
            <a:custGeom>
              <a:avLst/>
              <a:gdLst/>
              <a:ahLst/>
              <a:cxnLst/>
              <a:rect r="r" b="b" t="t" l="l"/>
              <a:pathLst>
                <a:path h="2728413" w="1637961">
                  <a:moveTo>
                    <a:pt x="0" y="0"/>
                  </a:moveTo>
                  <a:lnTo>
                    <a:pt x="1637961" y="0"/>
                  </a:lnTo>
                  <a:lnTo>
                    <a:pt x="1637961" y="2728413"/>
                  </a:lnTo>
                  <a:lnTo>
                    <a:pt x="0" y="2728413"/>
                  </a:lnTo>
                  <a:close/>
                </a:path>
              </a:pathLst>
            </a:custGeom>
            <a:solidFill>
              <a:srgbClr val="E78204"/>
            </a:solidFill>
          </p:spPr>
        </p:sp>
        <p:sp>
          <p:nvSpPr>
            <p:cNvPr name="TextBox 4" id="4"/>
            <p:cNvSpPr txBox="true"/>
            <p:nvPr/>
          </p:nvSpPr>
          <p:spPr>
            <a:xfrm>
              <a:off x="0" y="-38100"/>
              <a:ext cx="1637961" cy="2766513"/>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11855711" y="-216789"/>
            <a:ext cx="0" cy="10287000"/>
          </a:xfrm>
          <a:prstGeom prst="line">
            <a:avLst/>
          </a:prstGeom>
          <a:ln cap="flat" w="19050">
            <a:solidFill>
              <a:srgbClr val="191918"/>
            </a:solidFill>
            <a:prstDash val="solid"/>
            <a:headEnd type="none" len="sm" w="sm"/>
            <a:tailEnd type="none" len="sm" w="sm"/>
          </a:ln>
        </p:spPr>
      </p:sp>
      <p:sp>
        <p:nvSpPr>
          <p:cNvPr name="TextBox 6" id="6"/>
          <p:cNvSpPr txBox="true"/>
          <p:nvPr/>
        </p:nvSpPr>
        <p:spPr>
          <a:xfrm rot="0">
            <a:off x="577563" y="501867"/>
            <a:ext cx="11101717" cy="9119871"/>
          </a:xfrm>
          <a:prstGeom prst="rect">
            <a:avLst/>
          </a:prstGeom>
        </p:spPr>
        <p:txBody>
          <a:bodyPr anchor="t" rtlCol="false" tIns="0" lIns="0" bIns="0" rIns="0">
            <a:spAutoFit/>
          </a:bodyPr>
          <a:lstStyle/>
          <a:p>
            <a:pPr algn="ctr">
              <a:lnSpc>
                <a:spcPts val="6579"/>
              </a:lnSpc>
            </a:pPr>
            <a:r>
              <a:rPr lang="en-US" sz="4699">
                <a:solidFill>
                  <a:srgbClr val="000000"/>
                </a:solidFill>
                <a:latin typeface="Modern No. 20"/>
                <a:ea typeface="Modern No. 20"/>
                <a:cs typeface="Modern No. 20"/>
                <a:sym typeface="Modern No. 20"/>
              </a:rPr>
              <a:t>Opening Remarks:</a:t>
            </a:r>
          </a:p>
          <a:p>
            <a:pPr algn="ctr">
              <a:lnSpc>
                <a:spcPts val="6579"/>
              </a:lnSpc>
            </a:pPr>
          </a:p>
          <a:p>
            <a:pPr algn="l">
              <a:lnSpc>
                <a:spcPts val="6579"/>
              </a:lnSpc>
            </a:pPr>
            <a:r>
              <a:rPr lang="en-US" sz="4699">
                <a:solidFill>
                  <a:srgbClr val="000000"/>
                </a:solidFill>
                <a:latin typeface="Modern No. 20"/>
                <a:ea typeface="Modern No. 20"/>
                <a:cs typeface="Modern No. 20"/>
                <a:sym typeface="Modern No. 20"/>
              </a:rPr>
              <a:t>1) This movement’s roots are found in the teachings of E.W. Kenyon and Phineas...</a:t>
            </a:r>
          </a:p>
          <a:p>
            <a:pPr algn="l">
              <a:lnSpc>
                <a:spcPts val="6579"/>
              </a:lnSpc>
            </a:pPr>
            <a:r>
              <a:rPr lang="en-US" sz="4699">
                <a:solidFill>
                  <a:srgbClr val="000000"/>
                </a:solidFill>
                <a:latin typeface="Modern No. 20"/>
                <a:ea typeface="Modern No. 20"/>
                <a:cs typeface="Modern No. 20"/>
                <a:sym typeface="Modern No. 20"/>
              </a:rPr>
              <a:t>2) They teach wealth transfer.</a:t>
            </a:r>
          </a:p>
          <a:p>
            <a:pPr algn="l">
              <a:lnSpc>
                <a:spcPts val="6579"/>
              </a:lnSpc>
            </a:pPr>
            <a:r>
              <a:rPr lang="en-US" sz="4699">
                <a:solidFill>
                  <a:srgbClr val="000000"/>
                </a:solidFill>
                <a:latin typeface="Modern No. 20"/>
                <a:ea typeface="Modern No. 20"/>
                <a:cs typeface="Modern No. 20"/>
                <a:sym typeface="Modern No. 20"/>
              </a:rPr>
              <a:t>3) They do not live by what they teach. Kenneth Copeland has a pace maker and hearing aids, Bill Johnson wears glasses.</a:t>
            </a:r>
          </a:p>
          <a:p>
            <a:pPr algn="l">
              <a:lnSpc>
                <a:spcPts val="6579"/>
              </a:lnSpc>
            </a:pPr>
            <a:r>
              <a:rPr lang="en-US" sz="4699">
                <a:solidFill>
                  <a:srgbClr val="000000"/>
                </a:solidFill>
                <a:latin typeface="Modern No. 20"/>
                <a:ea typeface="Modern No. 20"/>
                <a:cs typeface="Modern No. 20"/>
                <a:sym typeface="Modern No. 20"/>
              </a:rPr>
              <a:t>4) Key figures in this movement include Kenneth Copeland, Joseph Prince, Joyce Meyer, Benny Hinn, Creflo Dollar...</a:t>
            </a:r>
          </a:p>
        </p:txBody>
      </p:sp>
      <p:sp>
        <p:nvSpPr>
          <p:cNvPr name="TextBox 7" id="7"/>
          <p:cNvSpPr txBox="true"/>
          <p:nvPr/>
        </p:nvSpPr>
        <p:spPr>
          <a:xfrm rot="0">
            <a:off x="12312324" y="3061996"/>
            <a:ext cx="5732217" cy="4145918"/>
          </a:xfrm>
          <a:prstGeom prst="rect">
            <a:avLst/>
          </a:prstGeom>
        </p:spPr>
        <p:txBody>
          <a:bodyPr anchor="t" rtlCol="false" tIns="0" lIns="0" bIns="0" rIns="0">
            <a:spAutoFit/>
          </a:bodyPr>
          <a:lstStyle/>
          <a:p>
            <a:pPr algn="ctr">
              <a:lnSpc>
                <a:spcPts val="8259"/>
              </a:lnSpc>
              <a:spcBef>
                <a:spcPct val="0"/>
              </a:spcBef>
            </a:pPr>
            <a:r>
              <a:rPr lang="en-US" b="true" sz="5899">
                <a:solidFill>
                  <a:srgbClr val="000000"/>
                </a:solidFill>
                <a:latin typeface="Canva Sans Bold"/>
                <a:ea typeface="Canva Sans Bold"/>
                <a:cs typeface="Canva Sans Bold"/>
                <a:sym typeface="Canva Sans Bold"/>
              </a:rPr>
              <a:t>Word Of Faith Movement - A Theological Disaster</a:t>
            </a:r>
          </a:p>
        </p:txBody>
      </p:sp>
    </p:spTree>
  </p:cSld>
  <p:clrMapOvr>
    <a:masterClrMapping/>
  </p:clrMapOvr>
</p:sld>
</file>

<file path=ppt/slides/slide36.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12068865" y="0"/>
            <a:ext cx="6219135" cy="10359444"/>
            <a:chOff x="0" y="0"/>
            <a:chExt cx="1637961" cy="2728413"/>
          </a:xfrm>
        </p:grpSpPr>
        <p:sp>
          <p:nvSpPr>
            <p:cNvPr name="Freeform 3" id="3"/>
            <p:cNvSpPr/>
            <p:nvPr/>
          </p:nvSpPr>
          <p:spPr>
            <a:xfrm flipH="false" flipV="false" rot="0">
              <a:off x="0" y="0"/>
              <a:ext cx="1637961" cy="2728413"/>
            </a:xfrm>
            <a:custGeom>
              <a:avLst/>
              <a:gdLst/>
              <a:ahLst/>
              <a:cxnLst/>
              <a:rect r="r" b="b" t="t" l="l"/>
              <a:pathLst>
                <a:path h="2728413" w="1637961">
                  <a:moveTo>
                    <a:pt x="0" y="0"/>
                  </a:moveTo>
                  <a:lnTo>
                    <a:pt x="1637961" y="0"/>
                  </a:lnTo>
                  <a:lnTo>
                    <a:pt x="1637961" y="2728413"/>
                  </a:lnTo>
                  <a:lnTo>
                    <a:pt x="0" y="2728413"/>
                  </a:lnTo>
                  <a:close/>
                </a:path>
              </a:pathLst>
            </a:custGeom>
            <a:solidFill>
              <a:srgbClr val="E78204"/>
            </a:solidFill>
          </p:spPr>
        </p:sp>
        <p:sp>
          <p:nvSpPr>
            <p:cNvPr name="TextBox 4" id="4"/>
            <p:cNvSpPr txBox="true"/>
            <p:nvPr/>
          </p:nvSpPr>
          <p:spPr>
            <a:xfrm>
              <a:off x="0" y="-38100"/>
              <a:ext cx="1637961" cy="2766513"/>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11855711" y="-216789"/>
            <a:ext cx="0" cy="10287000"/>
          </a:xfrm>
          <a:prstGeom prst="line">
            <a:avLst/>
          </a:prstGeom>
          <a:ln cap="flat" w="19050">
            <a:solidFill>
              <a:srgbClr val="191918"/>
            </a:solidFill>
            <a:prstDash val="solid"/>
            <a:headEnd type="none" len="sm" w="sm"/>
            <a:tailEnd type="none" len="sm" w="sm"/>
          </a:ln>
        </p:spPr>
      </p:sp>
      <p:sp>
        <p:nvSpPr>
          <p:cNvPr name="TextBox 6" id="6"/>
          <p:cNvSpPr txBox="true"/>
          <p:nvPr/>
        </p:nvSpPr>
        <p:spPr>
          <a:xfrm rot="0">
            <a:off x="352552" y="501867"/>
            <a:ext cx="11326728" cy="8291196"/>
          </a:xfrm>
          <a:prstGeom prst="rect">
            <a:avLst/>
          </a:prstGeom>
        </p:spPr>
        <p:txBody>
          <a:bodyPr anchor="t" rtlCol="false" tIns="0" lIns="0" bIns="0" rIns="0">
            <a:spAutoFit/>
          </a:bodyPr>
          <a:lstStyle/>
          <a:p>
            <a:pPr algn="l">
              <a:lnSpc>
                <a:spcPts val="6579"/>
              </a:lnSpc>
            </a:pPr>
            <a:r>
              <a:rPr lang="en-US" sz="4699">
                <a:solidFill>
                  <a:srgbClr val="000000"/>
                </a:solidFill>
                <a:latin typeface="Modern No. 20"/>
                <a:ea typeface="Modern No. 20"/>
                <a:cs typeface="Modern No. 20"/>
                <a:sym typeface="Modern No. 20"/>
              </a:rPr>
              <a:t>1) Your faith can create reality, including health and wealth.</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 Creflo Dollar tweeted, “As spiritual beings who possess the nature of God, we have the ability to speak things into existence just like God did.”</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 Gloria Copeland said, “You know, you’re supposed to control the weather.”</a:t>
            </a:r>
          </a:p>
        </p:txBody>
      </p:sp>
      <p:sp>
        <p:nvSpPr>
          <p:cNvPr name="TextBox 7" id="7"/>
          <p:cNvSpPr txBox="true"/>
          <p:nvPr/>
        </p:nvSpPr>
        <p:spPr>
          <a:xfrm rot="0">
            <a:off x="12312324" y="3061996"/>
            <a:ext cx="5732217" cy="4145918"/>
          </a:xfrm>
          <a:prstGeom prst="rect">
            <a:avLst/>
          </a:prstGeom>
        </p:spPr>
        <p:txBody>
          <a:bodyPr anchor="t" rtlCol="false" tIns="0" lIns="0" bIns="0" rIns="0">
            <a:spAutoFit/>
          </a:bodyPr>
          <a:lstStyle/>
          <a:p>
            <a:pPr algn="ctr">
              <a:lnSpc>
                <a:spcPts val="8259"/>
              </a:lnSpc>
              <a:spcBef>
                <a:spcPct val="0"/>
              </a:spcBef>
            </a:pPr>
            <a:r>
              <a:rPr lang="en-US" b="true" sz="5899">
                <a:solidFill>
                  <a:srgbClr val="000000"/>
                </a:solidFill>
                <a:latin typeface="Canva Sans Bold"/>
                <a:ea typeface="Canva Sans Bold"/>
                <a:cs typeface="Canva Sans Bold"/>
                <a:sym typeface="Canva Sans Bold"/>
              </a:rPr>
              <a:t>Key Beliefs Of The Word Of Faith Movement</a:t>
            </a:r>
          </a:p>
        </p:txBody>
      </p:sp>
    </p:spTree>
  </p:cSld>
  <p:clrMapOvr>
    <a:masterClrMapping/>
  </p:clrMapOvr>
</p:sld>
</file>

<file path=ppt/slides/slide37.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12068865" y="0"/>
            <a:ext cx="6219135" cy="10359444"/>
            <a:chOff x="0" y="0"/>
            <a:chExt cx="1637961" cy="2728413"/>
          </a:xfrm>
        </p:grpSpPr>
        <p:sp>
          <p:nvSpPr>
            <p:cNvPr name="Freeform 3" id="3"/>
            <p:cNvSpPr/>
            <p:nvPr/>
          </p:nvSpPr>
          <p:spPr>
            <a:xfrm flipH="false" flipV="false" rot="0">
              <a:off x="0" y="0"/>
              <a:ext cx="1637961" cy="2728413"/>
            </a:xfrm>
            <a:custGeom>
              <a:avLst/>
              <a:gdLst/>
              <a:ahLst/>
              <a:cxnLst/>
              <a:rect r="r" b="b" t="t" l="l"/>
              <a:pathLst>
                <a:path h="2728413" w="1637961">
                  <a:moveTo>
                    <a:pt x="0" y="0"/>
                  </a:moveTo>
                  <a:lnTo>
                    <a:pt x="1637961" y="0"/>
                  </a:lnTo>
                  <a:lnTo>
                    <a:pt x="1637961" y="2728413"/>
                  </a:lnTo>
                  <a:lnTo>
                    <a:pt x="0" y="2728413"/>
                  </a:lnTo>
                  <a:close/>
                </a:path>
              </a:pathLst>
            </a:custGeom>
            <a:solidFill>
              <a:srgbClr val="E78204"/>
            </a:solidFill>
          </p:spPr>
        </p:sp>
        <p:sp>
          <p:nvSpPr>
            <p:cNvPr name="TextBox 4" id="4"/>
            <p:cNvSpPr txBox="true"/>
            <p:nvPr/>
          </p:nvSpPr>
          <p:spPr>
            <a:xfrm>
              <a:off x="0" y="-38100"/>
              <a:ext cx="1637961" cy="2766513"/>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11855711" y="-216789"/>
            <a:ext cx="0" cy="10287000"/>
          </a:xfrm>
          <a:prstGeom prst="line">
            <a:avLst/>
          </a:prstGeom>
          <a:ln cap="flat" w="19050">
            <a:solidFill>
              <a:srgbClr val="191918"/>
            </a:solidFill>
            <a:prstDash val="solid"/>
            <a:headEnd type="none" len="sm" w="sm"/>
            <a:tailEnd type="none" len="sm" w="sm"/>
          </a:ln>
        </p:spPr>
      </p:sp>
      <p:sp>
        <p:nvSpPr>
          <p:cNvPr name="TextBox 6" id="6"/>
          <p:cNvSpPr txBox="true"/>
          <p:nvPr/>
        </p:nvSpPr>
        <p:spPr>
          <a:xfrm rot="0">
            <a:off x="352552" y="501867"/>
            <a:ext cx="11326728" cy="7462521"/>
          </a:xfrm>
          <a:prstGeom prst="rect">
            <a:avLst/>
          </a:prstGeom>
        </p:spPr>
        <p:txBody>
          <a:bodyPr anchor="t" rtlCol="false" tIns="0" lIns="0" bIns="0" rIns="0">
            <a:spAutoFit/>
          </a:bodyPr>
          <a:lstStyle/>
          <a:p>
            <a:pPr algn="l">
              <a:lnSpc>
                <a:spcPts val="6579"/>
              </a:lnSpc>
            </a:pPr>
            <a:r>
              <a:rPr lang="en-US" sz="4699">
                <a:solidFill>
                  <a:srgbClr val="000000"/>
                </a:solidFill>
                <a:latin typeface="Modern No. 20"/>
                <a:ea typeface="Modern No. 20"/>
                <a:cs typeface="Modern No. 20"/>
                <a:sym typeface="Modern No. 20"/>
              </a:rPr>
              <a:t>2) Word-Faith teachers claim that God operates by spiritual laws and is obliged to obey the faith-filled commands and desires of believers.</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 He not only reveals prosperity teaching supernaturally to the Word-Faith teachers, but personally and verbally confirms their unique interpretations of Scripture.</a:t>
            </a:r>
          </a:p>
        </p:txBody>
      </p:sp>
      <p:sp>
        <p:nvSpPr>
          <p:cNvPr name="TextBox 7" id="7"/>
          <p:cNvSpPr txBox="true"/>
          <p:nvPr/>
        </p:nvSpPr>
        <p:spPr>
          <a:xfrm rot="0">
            <a:off x="12312324" y="3061996"/>
            <a:ext cx="5732217" cy="4145918"/>
          </a:xfrm>
          <a:prstGeom prst="rect">
            <a:avLst/>
          </a:prstGeom>
        </p:spPr>
        <p:txBody>
          <a:bodyPr anchor="t" rtlCol="false" tIns="0" lIns="0" bIns="0" rIns="0">
            <a:spAutoFit/>
          </a:bodyPr>
          <a:lstStyle/>
          <a:p>
            <a:pPr algn="ctr">
              <a:lnSpc>
                <a:spcPts val="8259"/>
              </a:lnSpc>
              <a:spcBef>
                <a:spcPct val="0"/>
              </a:spcBef>
            </a:pPr>
            <a:r>
              <a:rPr lang="en-US" b="true" sz="5899">
                <a:solidFill>
                  <a:srgbClr val="000000"/>
                </a:solidFill>
                <a:latin typeface="Canva Sans Bold"/>
                <a:ea typeface="Canva Sans Bold"/>
                <a:cs typeface="Canva Sans Bold"/>
                <a:sym typeface="Canva Sans Bold"/>
              </a:rPr>
              <a:t>Key Beliefs Of The Word Of Faith Movement</a:t>
            </a:r>
          </a:p>
        </p:txBody>
      </p:sp>
    </p:spTree>
  </p:cSld>
  <p:clrMapOvr>
    <a:masterClrMapping/>
  </p:clrMapOvr>
</p:sld>
</file>

<file path=ppt/slides/slide38.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12068865" y="0"/>
            <a:ext cx="6219135" cy="10359444"/>
            <a:chOff x="0" y="0"/>
            <a:chExt cx="1637961" cy="2728413"/>
          </a:xfrm>
        </p:grpSpPr>
        <p:sp>
          <p:nvSpPr>
            <p:cNvPr name="Freeform 3" id="3"/>
            <p:cNvSpPr/>
            <p:nvPr/>
          </p:nvSpPr>
          <p:spPr>
            <a:xfrm flipH="false" flipV="false" rot="0">
              <a:off x="0" y="0"/>
              <a:ext cx="1637961" cy="2728413"/>
            </a:xfrm>
            <a:custGeom>
              <a:avLst/>
              <a:gdLst/>
              <a:ahLst/>
              <a:cxnLst/>
              <a:rect r="r" b="b" t="t" l="l"/>
              <a:pathLst>
                <a:path h="2728413" w="1637961">
                  <a:moveTo>
                    <a:pt x="0" y="0"/>
                  </a:moveTo>
                  <a:lnTo>
                    <a:pt x="1637961" y="0"/>
                  </a:lnTo>
                  <a:lnTo>
                    <a:pt x="1637961" y="2728413"/>
                  </a:lnTo>
                  <a:lnTo>
                    <a:pt x="0" y="2728413"/>
                  </a:lnTo>
                  <a:close/>
                </a:path>
              </a:pathLst>
            </a:custGeom>
            <a:solidFill>
              <a:srgbClr val="E78204"/>
            </a:solidFill>
          </p:spPr>
        </p:sp>
        <p:sp>
          <p:nvSpPr>
            <p:cNvPr name="TextBox 4" id="4"/>
            <p:cNvSpPr txBox="true"/>
            <p:nvPr/>
          </p:nvSpPr>
          <p:spPr>
            <a:xfrm>
              <a:off x="0" y="-38100"/>
              <a:ext cx="1637961" cy="2766513"/>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11855711" y="-216789"/>
            <a:ext cx="0" cy="10287000"/>
          </a:xfrm>
          <a:prstGeom prst="line">
            <a:avLst/>
          </a:prstGeom>
          <a:ln cap="flat" w="19050">
            <a:solidFill>
              <a:srgbClr val="191918"/>
            </a:solidFill>
            <a:prstDash val="solid"/>
            <a:headEnd type="none" len="sm" w="sm"/>
            <a:tailEnd type="none" len="sm" w="sm"/>
          </a:ln>
        </p:spPr>
      </p:sp>
      <p:sp>
        <p:nvSpPr>
          <p:cNvPr name="TextBox 6" id="6"/>
          <p:cNvSpPr txBox="true"/>
          <p:nvPr/>
        </p:nvSpPr>
        <p:spPr>
          <a:xfrm rot="0">
            <a:off x="352552" y="501867"/>
            <a:ext cx="11326728" cy="9119871"/>
          </a:xfrm>
          <a:prstGeom prst="rect">
            <a:avLst/>
          </a:prstGeom>
        </p:spPr>
        <p:txBody>
          <a:bodyPr anchor="t" rtlCol="false" tIns="0" lIns="0" bIns="0" rIns="0">
            <a:spAutoFit/>
          </a:bodyPr>
          <a:lstStyle/>
          <a:p>
            <a:pPr algn="l">
              <a:lnSpc>
                <a:spcPts val="6579"/>
              </a:lnSpc>
            </a:pPr>
            <a:r>
              <a:rPr lang="en-US" sz="4699">
                <a:solidFill>
                  <a:srgbClr val="000000"/>
                </a:solidFill>
                <a:latin typeface="Modern No. 20"/>
                <a:ea typeface="Modern No. 20"/>
                <a:cs typeface="Modern No. 20"/>
                <a:sym typeface="Modern No. 20"/>
              </a:rPr>
              <a:t>3) Jesus died spiritually and was re-born in hell.</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 Joyce Meyer teaches this. Kenneth Copeland</a:t>
            </a:r>
          </a:p>
          <a:p>
            <a:pPr algn="l">
              <a:lnSpc>
                <a:spcPts val="6579"/>
              </a:lnSpc>
            </a:pPr>
            <a:r>
              <a:rPr lang="en-US" sz="4699">
                <a:solidFill>
                  <a:srgbClr val="000000"/>
                </a:solidFill>
                <a:latin typeface="Modern No. 20"/>
                <a:ea typeface="Modern No. 20"/>
                <a:cs typeface="Modern No. 20"/>
                <a:sym typeface="Modern No. 20"/>
              </a:rPr>
              <a:t> teaches this. It is a staple of WOF theology. Jesus said, “It is finished” (Jn. 19:30).</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Joyce Meyer wrote, “His spirit went to hell because that is where we deserve to go...There is no hope of anyone going to heaven unless this believe this truth.”</a:t>
            </a:r>
          </a:p>
        </p:txBody>
      </p:sp>
      <p:sp>
        <p:nvSpPr>
          <p:cNvPr name="TextBox 7" id="7"/>
          <p:cNvSpPr txBox="true"/>
          <p:nvPr/>
        </p:nvSpPr>
        <p:spPr>
          <a:xfrm rot="0">
            <a:off x="12312324" y="3061996"/>
            <a:ext cx="5732217" cy="4145918"/>
          </a:xfrm>
          <a:prstGeom prst="rect">
            <a:avLst/>
          </a:prstGeom>
        </p:spPr>
        <p:txBody>
          <a:bodyPr anchor="t" rtlCol="false" tIns="0" lIns="0" bIns="0" rIns="0">
            <a:spAutoFit/>
          </a:bodyPr>
          <a:lstStyle/>
          <a:p>
            <a:pPr algn="ctr">
              <a:lnSpc>
                <a:spcPts val="8259"/>
              </a:lnSpc>
              <a:spcBef>
                <a:spcPct val="0"/>
              </a:spcBef>
            </a:pPr>
            <a:r>
              <a:rPr lang="en-US" b="true" sz="5899">
                <a:solidFill>
                  <a:srgbClr val="000000"/>
                </a:solidFill>
                <a:latin typeface="Canva Sans Bold"/>
                <a:ea typeface="Canva Sans Bold"/>
                <a:cs typeface="Canva Sans Bold"/>
                <a:sym typeface="Canva Sans Bold"/>
              </a:rPr>
              <a:t>Key Beliefs Of The Word Of Faith Movement</a:t>
            </a:r>
          </a:p>
        </p:txBody>
      </p:sp>
    </p:spTree>
  </p:cSld>
  <p:clrMapOvr>
    <a:masterClrMapping/>
  </p:clrMapOvr>
</p:sld>
</file>

<file path=ppt/slides/slide39.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sp>
        <p:nvSpPr>
          <p:cNvPr name="TextBox 2" id="2"/>
          <p:cNvSpPr txBox="true"/>
          <p:nvPr/>
        </p:nvSpPr>
        <p:spPr>
          <a:xfrm rot="0">
            <a:off x="4828044" y="4924742"/>
            <a:ext cx="8631912" cy="1348741"/>
          </a:xfrm>
          <a:prstGeom prst="rect">
            <a:avLst/>
          </a:prstGeom>
        </p:spPr>
        <p:txBody>
          <a:bodyPr anchor="t" rtlCol="false" tIns="0" lIns="0" bIns="0" rIns="0">
            <a:spAutoFit/>
          </a:bodyPr>
          <a:lstStyle/>
          <a:p>
            <a:pPr algn="ctr">
              <a:lnSpc>
                <a:spcPts val="5459"/>
              </a:lnSpc>
            </a:pPr>
            <a:r>
              <a:rPr lang="en-US" sz="3899">
                <a:solidFill>
                  <a:srgbClr val="000000"/>
                </a:solidFill>
                <a:latin typeface="Canva Sans"/>
                <a:ea typeface="Canva Sans"/>
                <a:cs typeface="Canva Sans"/>
                <a:sym typeface="Canva Sans"/>
              </a:rPr>
              <a:t>Joyce Meyer says Jesus went to hell</a:t>
            </a:r>
          </a:p>
          <a:p>
            <a:pPr algn="ctr">
              <a:lnSpc>
                <a:spcPts val="5459"/>
              </a:lnSpc>
              <a:spcBef>
                <a:spcPct val="0"/>
              </a:spcBef>
            </a:pPr>
            <a:r>
              <a:rPr lang="en-US" sz="3899">
                <a:solidFill>
                  <a:srgbClr val="000000"/>
                </a:solidFill>
                <a:latin typeface="Canva Sans"/>
                <a:ea typeface="Canva Sans"/>
                <a:cs typeface="Canva Sans"/>
                <a:sym typeface="Canva Sans"/>
              </a:rPr>
              <a:t>I will play the entire video</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EFEAE4"/>
        </a:solidFill>
      </p:bgPr>
    </p:bg>
    <p:spTree>
      <p:nvGrpSpPr>
        <p:cNvPr id="1" name=""/>
        <p:cNvGrpSpPr/>
        <p:nvPr/>
      </p:nvGrpSpPr>
      <p:grpSpPr>
        <a:xfrm>
          <a:off x="0" y="0"/>
          <a:ext cx="0" cy="0"/>
          <a:chOff x="0" y="0"/>
          <a:chExt cx="0" cy="0"/>
        </a:xfrm>
      </p:grpSpPr>
      <p:sp>
        <p:nvSpPr>
          <p:cNvPr name="Freeform 2" id="2"/>
          <p:cNvSpPr/>
          <p:nvPr/>
        </p:nvSpPr>
        <p:spPr>
          <a:xfrm flipH="false" flipV="false" rot="0">
            <a:off x="2251059" y="2894508"/>
            <a:ext cx="3856091" cy="6885877"/>
          </a:xfrm>
          <a:custGeom>
            <a:avLst/>
            <a:gdLst/>
            <a:ahLst/>
            <a:cxnLst/>
            <a:rect r="r" b="b" t="t" l="l"/>
            <a:pathLst>
              <a:path h="6885877" w="3856091">
                <a:moveTo>
                  <a:pt x="0" y="0"/>
                </a:moveTo>
                <a:lnTo>
                  <a:pt x="3856091" y="0"/>
                </a:lnTo>
                <a:lnTo>
                  <a:pt x="3856091" y="6885877"/>
                </a:lnTo>
                <a:lnTo>
                  <a:pt x="0" y="6885877"/>
                </a:lnTo>
                <a:lnTo>
                  <a:pt x="0" y="0"/>
                </a:lnTo>
                <a:close/>
              </a:path>
            </a:pathLst>
          </a:custGeom>
          <a:blipFill>
            <a:blip r:embed="rId2"/>
            <a:stretch>
              <a:fillRect l="0" t="0" r="0" b="0"/>
            </a:stretch>
          </a:blipFill>
        </p:spPr>
      </p:sp>
      <p:sp>
        <p:nvSpPr>
          <p:cNvPr name="TextBox 3" id="3"/>
          <p:cNvSpPr txBox="true"/>
          <p:nvPr/>
        </p:nvSpPr>
        <p:spPr>
          <a:xfrm rot="0">
            <a:off x="2623758" y="866775"/>
            <a:ext cx="13040485" cy="2261818"/>
          </a:xfrm>
          <a:prstGeom prst="rect">
            <a:avLst/>
          </a:prstGeom>
        </p:spPr>
        <p:txBody>
          <a:bodyPr anchor="t" rtlCol="false" tIns="0" lIns="0" bIns="0" rIns="0">
            <a:spAutoFit/>
          </a:bodyPr>
          <a:lstStyle/>
          <a:p>
            <a:pPr algn="ctr" marL="0" indent="0" lvl="0">
              <a:lnSpc>
                <a:spcPts val="6669"/>
              </a:lnSpc>
              <a:spcBef>
                <a:spcPct val="0"/>
              </a:spcBef>
            </a:pPr>
            <a:r>
              <a:rPr lang="en-US" b="true" sz="8336">
                <a:solidFill>
                  <a:srgbClr val="191918"/>
                </a:solidFill>
                <a:latin typeface="Prachason Neue Condensed Heavy"/>
                <a:ea typeface="Prachason Neue Condensed Heavy"/>
                <a:cs typeface="Prachason Neue Condensed Heavy"/>
                <a:sym typeface="Prachason Neue Condensed Heavy"/>
              </a:rPr>
              <a:t>SOME KEY FIGURES IN THE MOVEMENT</a:t>
            </a:r>
          </a:p>
        </p:txBody>
      </p:sp>
      <p:sp>
        <p:nvSpPr>
          <p:cNvPr name="TextBox 4" id="4"/>
          <p:cNvSpPr txBox="true"/>
          <p:nvPr/>
        </p:nvSpPr>
        <p:spPr>
          <a:xfrm rot="0">
            <a:off x="1028700" y="3845198"/>
            <a:ext cx="16230600" cy="800100"/>
          </a:xfrm>
          <a:prstGeom prst="rect">
            <a:avLst/>
          </a:prstGeom>
        </p:spPr>
        <p:txBody>
          <a:bodyPr anchor="t" rtlCol="false" tIns="0" lIns="0" bIns="0" rIns="0">
            <a:spAutoFit/>
          </a:bodyPr>
          <a:lstStyle/>
          <a:p>
            <a:pPr algn="ctr" marL="0" indent="0" lvl="0">
              <a:lnSpc>
                <a:spcPts val="6357"/>
              </a:lnSpc>
              <a:spcBef>
                <a:spcPct val="0"/>
              </a:spcBef>
            </a:pPr>
            <a:r>
              <a:rPr lang="en-US" sz="5297">
                <a:solidFill>
                  <a:srgbClr val="191918"/>
                </a:solidFill>
                <a:latin typeface="DM Sans"/>
                <a:ea typeface="DM Sans"/>
                <a:cs typeface="DM Sans"/>
                <a:sym typeface="DM Sans"/>
              </a:rPr>
              <a:t>Andy Stanley</a:t>
            </a:r>
          </a:p>
        </p:txBody>
      </p:sp>
    </p:spTree>
  </p:cSld>
  <p:clrMapOvr>
    <a:masterClrMapping/>
  </p:clrMapOvr>
</p:sld>
</file>

<file path=ppt/slides/slide40.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12068865" y="0"/>
            <a:ext cx="6219135" cy="10359444"/>
            <a:chOff x="0" y="0"/>
            <a:chExt cx="1637961" cy="2728413"/>
          </a:xfrm>
        </p:grpSpPr>
        <p:sp>
          <p:nvSpPr>
            <p:cNvPr name="Freeform 3" id="3"/>
            <p:cNvSpPr/>
            <p:nvPr/>
          </p:nvSpPr>
          <p:spPr>
            <a:xfrm flipH="false" flipV="false" rot="0">
              <a:off x="0" y="0"/>
              <a:ext cx="1637961" cy="2728413"/>
            </a:xfrm>
            <a:custGeom>
              <a:avLst/>
              <a:gdLst/>
              <a:ahLst/>
              <a:cxnLst/>
              <a:rect r="r" b="b" t="t" l="l"/>
              <a:pathLst>
                <a:path h="2728413" w="1637961">
                  <a:moveTo>
                    <a:pt x="0" y="0"/>
                  </a:moveTo>
                  <a:lnTo>
                    <a:pt x="1637961" y="0"/>
                  </a:lnTo>
                  <a:lnTo>
                    <a:pt x="1637961" y="2728413"/>
                  </a:lnTo>
                  <a:lnTo>
                    <a:pt x="0" y="2728413"/>
                  </a:lnTo>
                  <a:close/>
                </a:path>
              </a:pathLst>
            </a:custGeom>
            <a:solidFill>
              <a:srgbClr val="E78204"/>
            </a:solidFill>
          </p:spPr>
        </p:sp>
        <p:sp>
          <p:nvSpPr>
            <p:cNvPr name="TextBox 4" id="4"/>
            <p:cNvSpPr txBox="true"/>
            <p:nvPr/>
          </p:nvSpPr>
          <p:spPr>
            <a:xfrm>
              <a:off x="0" y="-38100"/>
              <a:ext cx="1637961" cy="2766513"/>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11855711" y="-216789"/>
            <a:ext cx="0" cy="10287000"/>
          </a:xfrm>
          <a:prstGeom prst="line">
            <a:avLst/>
          </a:prstGeom>
          <a:ln cap="flat" w="19050">
            <a:solidFill>
              <a:srgbClr val="191918"/>
            </a:solidFill>
            <a:prstDash val="solid"/>
            <a:headEnd type="none" len="sm" w="sm"/>
            <a:tailEnd type="none" len="sm" w="sm"/>
          </a:ln>
        </p:spPr>
      </p:sp>
      <p:sp>
        <p:nvSpPr>
          <p:cNvPr name="TextBox 6" id="6"/>
          <p:cNvSpPr txBox="true"/>
          <p:nvPr/>
        </p:nvSpPr>
        <p:spPr>
          <a:xfrm rot="0">
            <a:off x="652566" y="501867"/>
            <a:ext cx="11026714" cy="5769611"/>
          </a:xfrm>
          <a:prstGeom prst="rect">
            <a:avLst/>
          </a:prstGeom>
        </p:spPr>
        <p:txBody>
          <a:bodyPr anchor="t" rtlCol="false" tIns="0" lIns="0" bIns="0" rIns="0">
            <a:spAutoFit/>
          </a:bodyPr>
          <a:lstStyle/>
          <a:p>
            <a:pPr algn="l">
              <a:lnSpc>
                <a:spcPts val="6579"/>
              </a:lnSpc>
            </a:pPr>
            <a:r>
              <a:rPr lang="en-US" sz="4699">
                <a:solidFill>
                  <a:srgbClr val="000000"/>
                </a:solidFill>
                <a:latin typeface="Modern No. 20"/>
                <a:ea typeface="Modern No. 20"/>
                <a:cs typeface="Modern No. 20"/>
                <a:sym typeface="Modern No. 20"/>
              </a:rPr>
              <a:t>4) Like NAR, it is God’s will that everyone be healed. They believe physical healing was promised in the atonement in 1 Peter 2:24. But as we see in Mt. 8:17, the word “healing” can refer to spiritual healing.</a:t>
            </a:r>
          </a:p>
          <a:p>
            <a:pPr algn="l">
              <a:lnSpc>
                <a:spcPts val="6579"/>
              </a:lnSpc>
            </a:pPr>
          </a:p>
          <a:p>
            <a:pPr algn="l">
              <a:lnSpc>
                <a:spcPts val="6299"/>
              </a:lnSpc>
            </a:pPr>
          </a:p>
        </p:txBody>
      </p:sp>
      <p:sp>
        <p:nvSpPr>
          <p:cNvPr name="TextBox 7" id="7"/>
          <p:cNvSpPr txBox="true"/>
          <p:nvPr/>
        </p:nvSpPr>
        <p:spPr>
          <a:xfrm rot="0">
            <a:off x="12312324" y="3061996"/>
            <a:ext cx="5732217" cy="4145918"/>
          </a:xfrm>
          <a:prstGeom prst="rect">
            <a:avLst/>
          </a:prstGeom>
        </p:spPr>
        <p:txBody>
          <a:bodyPr anchor="t" rtlCol="false" tIns="0" lIns="0" bIns="0" rIns="0">
            <a:spAutoFit/>
          </a:bodyPr>
          <a:lstStyle/>
          <a:p>
            <a:pPr algn="ctr">
              <a:lnSpc>
                <a:spcPts val="8259"/>
              </a:lnSpc>
              <a:spcBef>
                <a:spcPct val="0"/>
              </a:spcBef>
            </a:pPr>
            <a:r>
              <a:rPr lang="en-US" b="true" sz="5899">
                <a:solidFill>
                  <a:srgbClr val="000000"/>
                </a:solidFill>
                <a:latin typeface="Canva Sans Bold"/>
                <a:ea typeface="Canva Sans Bold"/>
                <a:cs typeface="Canva Sans Bold"/>
                <a:sym typeface="Canva Sans Bold"/>
              </a:rPr>
              <a:t>Key Beliefs Of The Word Of Faith Movement</a:t>
            </a:r>
          </a:p>
        </p:txBody>
      </p:sp>
    </p:spTree>
  </p:cSld>
  <p:clrMapOvr>
    <a:masterClrMapping/>
  </p:clrMapOvr>
</p:sld>
</file>

<file path=ppt/slides/slide41.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12068865" y="0"/>
            <a:ext cx="6219135" cy="10359444"/>
            <a:chOff x="0" y="0"/>
            <a:chExt cx="1637961" cy="2728413"/>
          </a:xfrm>
        </p:grpSpPr>
        <p:sp>
          <p:nvSpPr>
            <p:cNvPr name="Freeform 3" id="3"/>
            <p:cNvSpPr/>
            <p:nvPr/>
          </p:nvSpPr>
          <p:spPr>
            <a:xfrm flipH="false" flipV="false" rot="0">
              <a:off x="0" y="0"/>
              <a:ext cx="1637961" cy="2728413"/>
            </a:xfrm>
            <a:custGeom>
              <a:avLst/>
              <a:gdLst/>
              <a:ahLst/>
              <a:cxnLst/>
              <a:rect r="r" b="b" t="t" l="l"/>
              <a:pathLst>
                <a:path h="2728413" w="1637961">
                  <a:moveTo>
                    <a:pt x="0" y="0"/>
                  </a:moveTo>
                  <a:lnTo>
                    <a:pt x="1637961" y="0"/>
                  </a:lnTo>
                  <a:lnTo>
                    <a:pt x="1637961" y="2728413"/>
                  </a:lnTo>
                  <a:lnTo>
                    <a:pt x="0" y="2728413"/>
                  </a:lnTo>
                  <a:close/>
                </a:path>
              </a:pathLst>
            </a:custGeom>
            <a:solidFill>
              <a:srgbClr val="E78204"/>
            </a:solidFill>
          </p:spPr>
        </p:sp>
        <p:sp>
          <p:nvSpPr>
            <p:cNvPr name="TextBox 4" id="4"/>
            <p:cNvSpPr txBox="true"/>
            <p:nvPr/>
          </p:nvSpPr>
          <p:spPr>
            <a:xfrm>
              <a:off x="0" y="-38100"/>
              <a:ext cx="1637961" cy="2766513"/>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11855711" y="-216789"/>
            <a:ext cx="0" cy="10287000"/>
          </a:xfrm>
          <a:prstGeom prst="line">
            <a:avLst/>
          </a:prstGeom>
          <a:ln cap="flat" w="19050">
            <a:solidFill>
              <a:srgbClr val="191918"/>
            </a:solidFill>
            <a:prstDash val="solid"/>
            <a:headEnd type="none" len="sm" w="sm"/>
            <a:tailEnd type="none" len="sm" w="sm"/>
          </a:ln>
        </p:spPr>
      </p:sp>
      <p:sp>
        <p:nvSpPr>
          <p:cNvPr name="TextBox 6" id="6"/>
          <p:cNvSpPr txBox="true"/>
          <p:nvPr/>
        </p:nvSpPr>
        <p:spPr>
          <a:xfrm rot="0">
            <a:off x="677568" y="501867"/>
            <a:ext cx="11001712" cy="9119871"/>
          </a:xfrm>
          <a:prstGeom prst="rect">
            <a:avLst/>
          </a:prstGeom>
        </p:spPr>
        <p:txBody>
          <a:bodyPr anchor="t" rtlCol="false" tIns="0" lIns="0" bIns="0" rIns="0">
            <a:spAutoFit/>
          </a:bodyPr>
          <a:lstStyle/>
          <a:p>
            <a:pPr algn="l">
              <a:lnSpc>
                <a:spcPts val="6579"/>
              </a:lnSpc>
            </a:pPr>
            <a:r>
              <a:rPr lang="en-US" sz="4699">
                <a:solidFill>
                  <a:srgbClr val="000000"/>
                </a:solidFill>
                <a:latin typeface="Modern No. 20"/>
                <a:ea typeface="Modern No. 20"/>
                <a:cs typeface="Modern No. 20"/>
                <a:sym typeface="Modern No. 20"/>
              </a:rPr>
              <a:t>5) They believe in the “little gods” theory.</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“God’s reason for creating Adam was His desire to reproduce Himself. I mean a reproduction of Himself...He did just that. He was not a little like God. He was not almost like God. He was not subordinate to God even...Adam is as much like God as you could get, just the same as Jesus...Adam...was God manifested in the flesh.” - Kenneth Copeland</a:t>
            </a:r>
          </a:p>
        </p:txBody>
      </p:sp>
      <p:sp>
        <p:nvSpPr>
          <p:cNvPr name="TextBox 7" id="7"/>
          <p:cNvSpPr txBox="true"/>
          <p:nvPr/>
        </p:nvSpPr>
        <p:spPr>
          <a:xfrm rot="0">
            <a:off x="12312324" y="3061996"/>
            <a:ext cx="5732217" cy="4145918"/>
          </a:xfrm>
          <a:prstGeom prst="rect">
            <a:avLst/>
          </a:prstGeom>
        </p:spPr>
        <p:txBody>
          <a:bodyPr anchor="t" rtlCol="false" tIns="0" lIns="0" bIns="0" rIns="0">
            <a:spAutoFit/>
          </a:bodyPr>
          <a:lstStyle/>
          <a:p>
            <a:pPr algn="ctr">
              <a:lnSpc>
                <a:spcPts val="8259"/>
              </a:lnSpc>
              <a:spcBef>
                <a:spcPct val="0"/>
              </a:spcBef>
            </a:pPr>
            <a:r>
              <a:rPr lang="en-US" b="true" sz="5899">
                <a:solidFill>
                  <a:srgbClr val="000000"/>
                </a:solidFill>
                <a:latin typeface="Canva Sans Bold"/>
                <a:ea typeface="Canva Sans Bold"/>
                <a:cs typeface="Canva Sans Bold"/>
                <a:sym typeface="Canva Sans Bold"/>
              </a:rPr>
              <a:t>Key Beliefs Of The Word Of Faith Movement</a:t>
            </a:r>
          </a:p>
        </p:txBody>
      </p:sp>
    </p:spTree>
  </p:cSld>
  <p:clrMapOvr>
    <a:masterClrMapping/>
  </p:clrMapOvr>
</p:sld>
</file>

<file path=ppt/slides/slide42.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sp>
        <p:nvSpPr>
          <p:cNvPr name="TextBox 2" id="2"/>
          <p:cNvSpPr txBox="true"/>
          <p:nvPr/>
        </p:nvSpPr>
        <p:spPr>
          <a:xfrm rot="0">
            <a:off x="4373939" y="4924742"/>
            <a:ext cx="9540121" cy="1348741"/>
          </a:xfrm>
          <a:prstGeom prst="rect">
            <a:avLst/>
          </a:prstGeom>
        </p:spPr>
        <p:txBody>
          <a:bodyPr anchor="t" rtlCol="false" tIns="0" lIns="0" bIns="0" rIns="0">
            <a:spAutoFit/>
          </a:bodyPr>
          <a:lstStyle/>
          <a:p>
            <a:pPr algn="ctr">
              <a:lnSpc>
                <a:spcPts val="5459"/>
              </a:lnSpc>
            </a:pPr>
            <a:r>
              <a:rPr lang="en-US" sz="3899">
                <a:solidFill>
                  <a:srgbClr val="000000"/>
                </a:solidFill>
                <a:latin typeface="Canva Sans"/>
                <a:ea typeface="Canva Sans"/>
                <a:cs typeface="Canva Sans"/>
                <a:sym typeface="Canva Sans"/>
              </a:rPr>
              <a:t>Steve Furtick says, “I am God Almighty.”</a:t>
            </a:r>
          </a:p>
          <a:p>
            <a:pPr algn="ctr">
              <a:lnSpc>
                <a:spcPts val="5459"/>
              </a:lnSpc>
              <a:spcBef>
                <a:spcPct val="0"/>
              </a:spcBef>
            </a:pPr>
            <a:r>
              <a:rPr lang="en-US" sz="3899">
                <a:solidFill>
                  <a:srgbClr val="000000"/>
                </a:solidFill>
                <a:latin typeface="Canva Sans"/>
                <a:ea typeface="Canva Sans"/>
                <a:cs typeface="Canva Sans"/>
                <a:sym typeface="Canva Sans"/>
              </a:rPr>
              <a:t>Start at the beginning, stop at 2:02 mark</a:t>
            </a:r>
          </a:p>
        </p:txBody>
      </p:sp>
    </p:spTree>
  </p:cSld>
  <p:clrMapOvr>
    <a:masterClrMapping/>
  </p:clrMapOvr>
</p:sld>
</file>

<file path=ppt/slides/slide43.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12068865" y="0"/>
            <a:ext cx="6219135" cy="10359444"/>
            <a:chOff x="0" y="0"/>
            <a:chExt cx="1637961" cy="2728413"/>
          </a:xfrm>
        </p:grpSpPr>
        <p:sp>
          <p:nvSpPr>
            <p:cNvPr name="Freeform 3" id="3"/>
            <p:cNvSpPr/>
            <p:nvPr/>
          </p:nvSpPr>
          <p:spPr>
            <a:xfrm flipH="false" flipV="false" rot="0">
              <a:off x="0" y="0"/>
              <a:ext cx="1637961" cy="2728413"/>
            </a:xfrm>
            <a:custGeom>
              <a:avLst/>
              <a:gdLst/>
              <a:ahLst/>
              <a:cxnLst/>
              <a:rect r="r" b="b" t="t" l="l"/>
              <a:pathLst>
                <a:path h="2728413" w="1637961">
                  <a:moveTo>
                    <a:pt x="0" y="0"/>
                  </a:moveTo>
                  <a:lnTo>
                    <a:pt x="1637961" y="0"/>
                  </a:lnTo>
                  <a:lnTo>
                    <a:pt x="1637961" y="2728413"/>
                  </a:lnTo>
                  <a:lnTo>
                    <a:pt x="0" y="2728413"/>
                  </a:lnTo>
                  <a:close/>
                </a:path>
              </a:pathLst>
            </a:custGeom>
            <a:solidFill>
              <a:srgbClr val="E78204"/>
            </a:solidFill>
          </p:spPr>
        </p:sp>
        <p:sp>
          <p:nvSpPr>
            <p:cNvPr name="TextBox 4" id="4"/>
            <p:cNvSpPr txBox="true"/>
            <p:nvPr/>
          </p:nvSpPr>
          <p:spPr>
            <a:xfrm>
              <a:off x="0" y="-38100"/>
              <a:ext cx="1637961" cy="2766513"/>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11855711" y="-216789"/>
            <a:ext cx="0" cy="10287000"/>
          </a:xfrm>
          <a:prstGeom prst="line">
            <a:avLst/>
          </a:prstGeom>
          <a:ln cap="flat" w="19050">
            <a:solidFill>
              <a:srgbClr val="191918"/>
            </a:solidFill>
            <a:prstDash val="solid"/>
            <a:headEnd type="none" len="sm" w="sm"/>
            <a:tailEnd type="none" len="sm" w="sm"/>
          </a:ln>
        </p:spPr>
      </p:sp>
      <p:sp>
        <p:nvSpPr>
          <p:cNvPr name="TextBox 6" id="6"/>
          <p:cNvSpPr txBox="true"/>
          <p:nvPr/>
        </p:nvSpPr>
        <p:spPr>
          <a:xfrm rot="0">
            <a:off x="352552" y="501867"/>
            <a:ext cx="11326728" cy="8291196"/>
          </a:xfrm>
          <a:prstGeom prst="rect">
            <a:avLst/>
          </a:prstGeom>
        </p:spPr>
        <p:txBody>
          <a:bodyPr anchor="t" rtlCol="false" tIns="0" lIns="0" bIns="0" rIns="0">
            <a:spAutoFit/>
          </a:bodyPr>
          <a:lstStyle/>
          <a:p>
            <a:pPr algn="l">
              <a:lnSpc>
                <a:spcPts val="6579"/>
              </a:lnSpc>
            </a:pPr>
            <a:r>
              <a:rPr lang="en-US" sz="4699">
                <a:solidFill>
                  <a:srgbClr val="000000"/>
                </a:solidFill>
                <a:latin typeface="Modern No. 20"/>
                <a:ea typeface="Modern No. 20"/>
                <a:cs typeface="Modern No. 20"/>
                <a:sym typeface="Modern No. 20"/>
              </a:rPr>
              <a:t>6) Additional statements and doctrines</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  1) Copeland says he will live to be 120 years.</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  2) They believe you can, and NAR does also, be drunk in the Spirit, laughing uncontrollably, or staggering around.</a:t>
            </a:r>
          </a:p>
          <a:p>
            <a:pPr algn="l">
              <a:lnSpc>
                <a:spcPts val="6579"/>
              </a:lnSpc>
            </a:pPr>
          </a:p>
          <a:p>
            <a:pPr algn="l">
              <a:lnSpc>
                <a:spcPts val="6579"/>
              </a:lnSpc>
            </a:pPr>
            <a:r>
              <a:rPr lang="en-US" sz="4699">
                <a:solidFill>
                  <a:srgbClr val="000000"/>
                </a:solidFill>
                <a:latin typeface="Modern No. 20"/>
                <a:ea typeface="Modern No. 20"/>
                <a:cs typeface="Modern No. 20"/>
                <a:sym typeface="Modern No. 20"/>
              </a:rPr>
              <a:t>  3) Joyce Meyer claims that she does not sin anymore.</a:t>
            </a:r>
          </a:p>
        </p:txBody>
      </p:sp>
      <p:sp>
        <p:nvSpPr>
          <p:cNvPr name="TextBox 7" id="7"/>
          <p:cNvSpPr txBox="true"/>
          <p:nvPr/>
        </p:nvSpPr>
        <p:spPr>
          <a:xfrm rot="0">
            <a:off x="12312324" y="3061996"/>
            <a:ext cx="5732217" cy="4145918"/>
          </a:xfrm>
          <a:prstGeom prst="rect">
            <a:avLst/>
          </a:prstGeom>
        </p:spPr>
        <p:txBody>
          <a:bodyPr anchor="t" rtlCol="false" tIns="0" lIns="0" bIns="0" rIns="0">
            <a:spAutoFit/>
          </a:bodyPr>
          <a:lstStyle/>
          <a:p>
            <a:pPr algn="ctr">
              <a:lnSpc>
                <a:spcPts val="8259"/>
              </a:lnSpc>
              <a:spcBef>
                <a:spcPct val="0"/>
              </a:spcBef>
            </a:pPr>
            <a:r>
              <a:rPr lang="en-US" b="true" sz="5899">
                <a:solidFill>
                  <a:srgbClr val="000000"/>
                </a:solidFill>
                <a:latin typeface="Canva Sans Bold"/>
                <a:ea typeface="Canva Sans Bold"/>
                <a:cs typeface="Canva Sans Bold"/>
                <a:sym typeface="Canva Sans Bold"/>
              </a:rPr>
              <a:t>Key Beliefs Of The Word Of Faith Movement</a:t>
            </a:r>
          </a:p>
        </p:txBody>
      </p:sp>
    </p:spTree>
  </p:cSld>
  <p:clrMapOvr>
    <a:masterClrMapping/>
  </p:clrMapOvr>
</p:sld>
</file>

<file path=ppt/slides/slide44.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sp>
        <p:nvSpPr>
          <p:cNvPr name="TextBox 2" id="2"/>
          <p:cNvSpPr txBox="true"/>
          <p:nvPr/>
        </p:nvSpPr>
        <p:spPr>
          <a:xfrm rot="0">
            <a:off x="5044499" y="4924742"/>
            <a:ext cx="8199001" cy="1348741"/>
          </a:xfrm>
          <a:prstGeom prst="rect">
            <a:avLst/>
          </a:prstGeom>
        </p:spPr>
        <p:txBody>
          <a:bodyPr anchor="t" rtlCol="false" tIns="0" lIns="0" bIns="0" rIns="0">
            <a:spAutoFit/>
          </a:bodyPr>
          <a:lstStyle/>
          <a:p>
            <a:pPr algn="ctr">
              <a:lnSpc>
                <a:spcPts val="5459"/>
              </a:lnSpc>
            </a:pPr>
            <a:r>
              <a:rPr lang="en-US" sz="3899">
                <a:solidFill>
                  <a:srgbClr val="000000"/>
                </a:solidFill>
                <a:latin typeface="Canva Sans"/>
                <a:ea typeface="Canva Sans"/>
                <a:cs typeface="Canva Sans"/>
                <a:sym typeface="Canva Sans"/>
              </a:rPr>
              <a:t>Joyce Meyer says she does not sin</a:t>
            </a:r>
          </a:p>
          <a:p>
            <a:pPr algn="ctr">
              <a:lnSpc>
                <a:spcPts val="5459"/>
              </a:lnSpc>
              <a:spcBef>
                <a:spcPct val="0"/>
              </a:spcBef>
            </a:pPr>
            <a:r>
              <a:rPr lang="en-US" sz="3899">
                <a:solidFill>
                  <a:srgbClr val="000000"/>
                </a:solidFill>
                <a:latin typeface="Canva Sans"/>
                <a:ea typeface="Canva Sans"/>
                <a:cs typeface="Canva Sans"/>
                <a:sym typeface="Canva Sans"/>
              </a:rPr>
              <a:t>Play entire video</a:t>
            </a:r>
          </a:p>
        </p:txBody>
      </p:sp>
    </p:spTree>
  </p:cSld>
  <p:clrMapOvr>
    <a:masterClrMapping/>
  </p:clrMapOvr>
</p:sld>
</file>

<file path=ppt/slides/slide5.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sp>
        <p:nvSpPr>
          <p:cNvPr name="TextBox 2" id="2"/>
          <p:cNvSpPr txBox="true"/>
          <p:nvPr/>
        </p:nvSpPr>
        <p:spPr>
          <a:xfrm rot="0">
            <a:off x="1028700" y="1381125"/>
            <a:ext cx="16230600" cy="7524750"/>
          </a:xfrm>
          <a:prstGeom prst="rect">
            <a:avLst/>
          </a:prstGeom>
        </p:spPr>
        <p:txBody>
          <a:bodyPr anchor="t" rtlCol="false" tIns="0" lIns="0" bIns="0" rIns="0">
            <a:spAutoFit/>
          </a:bodyPr>
          <a:lstStyle/>
          <a:p>
            <a:pPr algn="l" marL="0" indent="0" lvl="0">
              <a:lnSpc>
                <a:spcPts val="5997"/>
              </a:lnSpc>
              <a:spcBef>
                <a:spcPct val="0"/>
              </a:spcBef>
            </a:pPr>
            <a:r>
              <a:rPr lang="en-US" sz="4997" i="true">
                <a:solidFill>
                  <a:srgbClr val="191918"/>
                </a:solidFill>
                <a:latin typeface="DM Sans Italics"/>
                <a:ea typeface="DM Sans Italics"/>
                <a:cs typeface="DM Sans Italics"/>
                <a:sym typeface="DM Sans Italics"/>
              </a:rPr>
              <a:t>“If you were raised on a version of Christianity that relied on the Bible as the foundation of faith, a version that was eventually dismantled by academia or the realities of life, may it’s time for you to change your mind about Jesus. May it’s time for you to consider the version of Christianity that relies on the event of the resurrection of Jesus as its foundation. If you gave up your faith because of something about or in the Bible, may you gave up unnecessarily - </a:t>
            </a:r>
            <a:r>
              <a:rPr lang="en-US" sz="4997">
                <a:solidFill>
                  <a:srgbClr val="191918"/>
                </a:solidFill>
                <a:latin typeface="DM Sans"/>
                <a:ea typeface="DM Sans"/>
                <a:cs typeface="DM Sans"/>
                <a:sym typeface="DM Sans"/>
              </a:rPr>
              <a:t>From the series Stanley did called, “Aftermath”</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12068865" y="0"/>
            <a:ext cx="6219135" cy="10359444"/>
            <a:chOff x="0" y="0"/>
            <a:chExt cx="1637961" cy="2728413"/>
          </a:xfrm>
        </p:grpSpPr>
        <p:sp>
          <p:nvSpPr>
            <p:cNvPr name="Freeform 3" id="3"/>
            <p:cNvSpPr/>
            <p:nvPr/>
          </p:nvSpPr>
          <p:spPr>
            <a:xfrm flipH="false" flipV="false" rot="0">
              <a:off x="0" y="0"/>
              <a:ext cx="1637961" cy="2728413"/>
            </a:xfrm>
            <a:custGeom>
              <a:avLst/>
              <a:gdLst/>
              <a:ahLst/>
              <a:cxnLst/>
              <a:rect r="r" b="b" t="t" l="l"/>
              <a:pathLst>
                <a:path h="2728413" w="1637961">
                  <a:moveTo>
                    <a:pt x="0" y="0"/>
                  </a:moveTo>
                  <a:lnTo>
                    <a:pt x="1637961" y="0"/>
                  </a:lnTo>
                  <a:lnTo>
                    <a:pt x="1637961" y="2728413"/>
                  </a:lnTo>
                  <a:lnTo>
                    <a:pt x="0" y="2728413"/>
                  </a:lnTo>
                  <a:close/>
                </a:path>
              </a:pathLst>
            </a:custGeom>
            <a:solidFill>
              <a:srgbClr val="E78204"/>
            </a:solidFill>
          </p:spPr>
        </p:sp>
        <p:sp>
          <p:nvSpPr>
            <p:cNvPr name="TextBox 4" id="4"/>
            <p:cNvSpPr txBox="true"/>
            <p:nvPr/>
          </p:nvSpPr>
          <p:spPr>
            <a:xfrm>
              <a:off x="0" y="-38100"/>
              <a:ext cx="1637961" cy="2766513"/>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11855711" y="-216789"/>
            <a:ext cx="0" cy="10287000"/>
          </a:xfrm>
          <a:prstGeom prst="line">
            <a:avLst/>
          </a:prstGeom>
          <a:ln cap="flat" w="19050">
            <a:solidFill>
              <a:srgbClr val="191918"/>
            </a:solidFill>
            <a:prstDash val="solid"/>
            <a:headEnd type="none" len="sm" w="sm"/>
            <a:tailEnd type="none" len="sm" w="sm"/>
          </a:ln>
        </p:spPr>
      </p:sp>
      <p:sp>
        <p:nvSpPr>
          <p:cNvPr name="Freeform 6" id="6"/>
          <p:cNvSpPr/>
          <p:nvPr/>
        </p:nvSpPr>
        <p:spPr>
          <a:xfrm flipH="false" flipV="false" rot="0">
            <a:off x="12191755" y="3155783"/>
            <a:ext cx="5973355" cy="4047878"/>
          </a:xfrm>
          <a:custGeom>
            <a:avLst/>
            <a:gdLst/>
            <a:ahLst/>
            <a:cxnLst/>
            <a:rect r="r" b="b" t="t" l="l"/>
            <a:pathLst>
              <a:path h="4047878" w="5973355">
                <a:moveTo>
                  <a:pt x="0" y="0"/>
                </a:moveTo>
                <a:lnTo>
                  <a:pt x="5973355" y="0"/>
                </a:lnTo>
                <a:lnTo>
                  <a:pt x="5973355" y="4047878"/>
                </a:lnTo>
                <a:lnTo>
                  <a:pt x="0" y="4047878"/>
                </a:lnTo>
                <a:lnTo>
                  <a:pt x="0" y="0"/>
                </a:lnTo>
                <a:close/>
              </a:path>
            </a:pathLst>
          </a:custGeom>
          <a:blipFill>
            <a:blip r:embed="rId2"/>
            <a:stretch>
              <a:fillRect l="0" t="0" r="0" b="0"/>
            </a:stretch>
          </a:blipFill>
        </p:spPr>
      </p:sp>
      <p:sp>
        <p:nvSpPr>
          <p:cNvPr name="TextBox 7" id="7"/>
          <p:cNvSpPr txBox="true"/>
          <p:nvPr/>
        </p:nvSpPr>
        <p:spPr>
          <a:xfrm rot="0">
            <a:off x="577563" y="501867"/>
            <a:ext cx="11101717" cy="7462521"/>
          </a:xfrm>
          <a:prstGeom prst="rect">
            <a:avLst/>
          </a:prstGeom>
        </p:spPr>
        <p:txBody>
          <a:bodyPr anchor="t" rtlCol="false" tIns="0" lIns="0" bIns="0" rIns="0">
            <a:spAutoFit/>
          </a:bodyPr>
          <a:lstStyle/>
          <a:p>
            <a:pPr algn="ctr">
              <a:lnSpc>
                <a:spcPts val="6579"/>
              </a:lnSpc>
            </a:pPr>
            <a:r>
              <a:rPr lang="en-US" sz="4699">
                <a:solidFill>
                  <a:srgbClr val="000000"/>
                </a:solidFill>
                <a:latin typeface="Modern No. 20"/>
                <a:ea typeface="Modern No. 20"/>
                <a:cs typeface="Modern No. 20"/>
                <a:sym typeface="Modern No. 20"/>
              </a:rPr>
              <a:t>Stanley does not believe the church had a...</a:t>
            </a:r>
          </a:p>
          <a:p>
            <a:pPr algn="ctr">
              <a:lnSpc>
                <a:spcPts val="6579"/>
              </a:lnSpc>
            </a:pPr>
          </a:p>
          <a:p>
            <a:pPr algn="l">
              <a:lnSpc>
                <a:spcPts val="6579"/>
              </a:lnSpc>
            </a:pPr>
            <a:r>
              <a:rPr lang="en-US" sz="4699">
                <a:solidFill>
                  <a:srgbClr val="000000"/>
                </a:solidFill>
                <a:latin typeface="Modern No. 20"/>
                <a:ea typeface="Modern No. 20"/>
                <a:cs typeface="Modern No. 20"/>
                <a:sym typeface="Modern No. 20"/>
              </a:rPr>
              <a:t>1) Peter, in 2 Peter 3:15-16, refers to Paul’s...</a:t>
            </a:r>
          </a:p>
          <a:p>
            <a:pPr algn="l">
              <a:lnSpc>
                <a:spcPts val="6579"/>
              </a:lnSpc>
            </a:pPr>
            <a:r>
              <a:rPr lang="en-US" sz="4699">
                <a:solidFill>
                  <a:srgbClr val="000000"/>
                </a:solidFill>
                <a:latin typeface="Modern No. 20"/>
                <a:ea typeface="Modern No. 20"/>
                <a:cs typeface="Modern No. 20"/>
                <a:sym typeface="Modern No. 20"/>
              </a:rPr>
              <a:t>2) 1 Tim. 5:18 is a quote from Deut. 25:4...</a:t>
            </a:r>
          </a:p>
          <a:p>
            <a:pPr algn="l">
              <a:lnSpc>
                <a:spcPts val="6579"/>
              </a:lnSpc>
            </a:pPr>
            <a:r>
              <a:rPr lang="en-US" sz="4699">
                <a:solidFill>
                  <a:srgbClr val="000000"/>
                </a:solidFill>
                <a:latin typeface="Modern No. 20"/>
                <a:ea typeface="Modern No. 20"/>
                <a:cs typeface="Modern No. 20"/>
                <a:sym typeface="Modern No. 20"/>
              </a:rPr>
              <a:t>3) Local councils were circulating the...</a:t>
            </a:r>
          </a:p>
          <a:p>
            <a:pPr algn="l">
              <a:lnSpc>
                <a:spcPts val="6579"/>
              </a:lnSpc>
            </a:pPr>
            <a:r>
              <a:rPr lang="en-US" sz="4699">
                <a:solidFill>
                  <a:srgbClr val="000000"/>
                </a:solidFill>
                <a:latin typeface="Modern No. 20"/>
                <a:ea typeface="Modern No. 20"/>
                <a:cs typeface="Modern No. 20"/>
                <a:sym typeface="Modern No. 20"/>
              </a:rPr>
              <a:t>4) Theophilus, bishop of Antioch (177 A.D.)...</a:t>
            </a:r>
          </a:p>
          <a:p>
            <a:pPr algn="l">
              <a:lnSpc>
                <a:spcPts val="6579"/>
              </a:lnSpc>
            </a:pPr>
            <a:r>
              <a:rPr lang="en-US" sz="4699">
                <a:solidFill>
                  <a:srgbClr val="000000"/>
                </a:solidFill>
                <a:latin typeface="Modern No. 20"/>
                <a:ea typeface="Modern No. 20"/>
                <a:cs typeface="Modern No. 20"/>
                <a:sym typeface="Modern No. 20"/>
              </a:rPr>
              <a:t>5) Justin Martyr (150-160 A.D.)...</a:t>
            </a:r>
          </a:p>
          <a:p>
            <a:pPr algn="l">
              <a:lnSpc>
                <a:spcPts val="6579"/>
              </a:lnSpc>
            </a:pPr>
            <a:r>
              <a:rPr lang="en-US" sz="4699">
                <a:solidFill>
                  <a:srgbClr val="000000"/>
                </a:solidFill>
                <a:latin typeface="Modern No. 20"/>
                <a:ea typeface="Modern No. 20"/>
                <a:cs typeface="Modern No. 20"/>
                <a:sym typeface="Modern No. 20"/>
              </a:rPr>
              <a:t>6) Polycarp, a disciple of John the Apostle...</a:t>
            </a:r>
          </a:p>
          <a:p>
            <a:pPr algn="l">
              <a:lnSpc>
                <a:spcPts val="6579"/>
              </a:lnSpc>
            </a:pPr>
            <a:r>
              <a:rPr lang="en-US" sz="4699">
                <a:solidFill>
                  <a:srgbClr val="000000"/>
                </a:solidFill>
                <a:latin typeface="Modern No. 20"/>
                <a:ea typeface="Modern No. 20"/>
                <a:cs typeface="Modern No. 20"/>
                <a:sym typeface="Modern No. 20"/>
              </a:rPr>
              <a:t>7) Jesus quoted often from the OT.</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EFEAE4"/>
        </a:solidFill>
      </p:bgPr>
    </p:bg>
    <p:spTree>
      <p:nvGrpSpPr>
        <p:cNvPr id="1" name=""/>
        <p:cNvGrpSpPr/>
        <p:nvPr/>
      </p:nvGrpSpPr>
      <p:grpSpPr>
        <a:xfrm>
          <a:off x="0" y="0"/>
          <a:ext cx="0" cy="0"/>
          <a:chOff x="0" y="0"/>
          <a:chExt cx="0" cy="0"/>
        </a:xfrm>
      </p:grpSpPr>
      <p:sp>
        <p:nvSpPr>
          <p:cNvPr name="Freeform 2" id="2"/>
          <p:cNvSpPr/>
          <p:nvPr/>
        </p:nvSpPr>
        <p:spPr>
          <a:xfrm flipH="false" flipV="false" rot="0">
            <a:off x="3002507" y="1028700"/>
            <a:ext cx="12282985" cy="8229600"/>
          </a:xfrm>
          <a:custGeom>
            <a:avLst/>
            <a:gdLst/>
            <a:ahLst/>
            <a:cxnLst/>
            <a:rect r="r" b="b" t="t" l="l"/>
            <a:pathLst>
              <a:path h="8229600" w="12282985">
                <a:moveTo>
                  <a:pt x="0" y="0"/>
                </a:moveTo>
                <a:lnTo>
                  <a:pt x="12282986" y="0"/>
                </a:lnTo>
                <a:lnTo>
                  <a:pt x="12282986" y="8229600"/>
                </a:lnTo>
                <a:lnTo>
                  <a:pt x="0" y="8229600"/>
                </a:lnTo>
                <a:lnTo>
                  <a:pt x="0" y="0"/>
                </a:lnTo>
                <a:close/>
              </a:path>
            </a:pathLst>
          </a:custGeom>
          <a:blipFill>
            <a:blip r:embed="rId2">
              <a:alphaModFix amt="13000"/>
            </a:blip>
            <a:stretch>
              <a:fillRect l="0" t="0" r="0" b="0"/>
            </a:stretch>
          </a:blipFill>
        </p:spPr>
      </p:sp>
      <p:sp>
        <p:nvSpPr>
          <p:cNvPr name="TextBox 3" id="3"/>
          <p:cNvSpPr txBox="true"/>
          <p:nvPr/>
        </p:nvSpPr>
        <p:spPr>
          <a:xfrm rot="0">
            <a:off x="1028700" y="1381125"/>
            <a:ext cx="16230600" cy="6772275"/>
          </a:xfrm>
          <a:prstGeom prst="rect">
            <a:avLst/>
          </a:prstGeom>
        </p:spPr>
        <p:txBody>
          <a:bodyPr anchor="t" rtlCol="false" tIns="0" lIns="0" bIns="0" rIns="0">
            <a:spAutoFit/>
          </a:bodyPr>
          <a:lstStyle/>
          <a:p>
            <a:pPr algn="l">
              <a:lnSpc>
                <a:spcPts val="5997"/>
              </a:lnSpc>
            </a:pPr>
            <a:r>
              <a:rPr lang="en-US" sz="4997">
                <a:solidFill>
                  <a:srgbClr val="191918"/>
                </a:solidFill>
                <a:latin typeface="DM Sans"/>
                <a:ea typeface="DM Sans"/>
                <a:cs typeface="DM Sans"/>
                <a:sym typeface="DM Sans"/>
              </a:rPr>
              <a:t>Some additional thoughts on Scripture from Stanley:</a:t>
            </a:r>
          </a:p>
          <a:p>
            <a:pPr algn="l">
              <a:lnSpc>
                <a:spcPts val="5997"/>
              </a:lnSpc>
            </a:pPr>
          </a:p>
          <a:p>
            <a:pPr algn="l">
              <a:lnSpc>
                <a:spcPts val="5997"/>
              </a:lnSpc>
            </a:pPr>
            <a:r>
              <a:rPr lang="en-US" sz="4997" i="true">
                <a:solidFill>
                  <a:srgbClr val="191918"/>
                </a:solidFill>
                <a:latin typeface="DM Sans Italics"/>
                <a:ea typeface="DM Sans Italics"/>
                <a:cs typeface="DM Sans Italics"/>
                <a:sym typeface="DM Sans Italics"/>
              </a:rPr>
              <a:t>“If the Bible is the foundation of our faith, here’s the problem: it’s all or nothing. Christianity becomes a fragile house of cards religion.” - </a:t>
            </a:r>
            <a:r>
              <a:rPr lang="en-US" sz="4997">
                <a:solidFill>
                  <a:srgbClr val="191918"/>
                </a:solidFill>
                <a:latin typeface="DM Sans"/>
                <a:ea typeface="DM Sans"/>
                <a:cs typeface="DM Sans"/>
                <a:sym typeface="DM Sans"/>
              </a:rPr>
              <a:t>2016 message</a:t>
            </a:r>
          </a:p>
          <a:p>
            <a:pPr algn="l">
              <a:lnSpc>
                <a:spcPts val="5997"/>
              </a:lnSpc>
            </a:pPr>
          </a:p>
          <a:p>
            <a:pPr algn="l" marL="0" indent="0" lvl="0">
              <a:lnSpc>
                <a:spcPts val="5997"/>
              </a:lnSpc>
              <a:spcBef>
                <a:spcPct val="0"/>
              </a:spcBef>
            </a:pPr>
            <a:r>
              <a:rPr lang="en-US" sz="4997" i="true">
                <a:solidFill>
                  <a:srgbClr val="191918"/>
                </a:solidFill>
                <a:latin typeface="DM Sans Italics"/>
                <a:ea typeface="DM Sans Italics"/>
                <a:cs typeface="DM Sans Italics"/>
                <a:sym typeface="DM Sans Italics"/>
              </a:rPr>
              <a:t>“‘...Well if you can’t accept all of it as historically true, then you can’t really be a Christian.’ I think that’s a little bit absurd.”</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EFEAE4"/>
        </a:solidFill>
      </p:bgPr>
    </p:bg>
    <p:spTree>
      <p:nvGrpSpPr>
        <p:cNvPr id="1" name=""/>
        <p:cNvGrpSpPr/>
        <p:nvPr/>
      </p:nvGrpSpPr>
      <p:grpSpPr>
        <a:xfrm>
          <a:off x="0" y="0"/>
          <a:ext cx="0" cy="0"/>
          <a:chOff x="0" y="0"/>
          <a:chExt cx="0" cy="0"/>
        </a:xfrm>
      </p:grpSpPr>
      <p:grpSp>
        <p:nvGrpSpPr>
          <p:cNvPr name="Group 2" id="2"/>
          <p:cNvGrpSpPr/>
          <p:nvPr/>
        </p:nvGrpSpPr>
        <p:grpSpPr>
          <a:xfrm rot="0">
            <a:off x="0" y="0"/>
            <a:ext cx="7518465" cy="10287000"/>
            <a:chOff x="0" y="0"/>
            <a:chExt cx="1980172" cy="2709333"/>
          </a:xfrm>
        </p:grpSpPr>
        <p:sp>
          <p:nvSpPr>
            <p:cNvPr name="Freeform 3" id="3"/>
            <p:cNvSpPr/>
            <p:nvPr/>
          </p:nvSpPr>
          <p:spPr>
            <a:xfrm flipH="false" flipV="false" rot="0">
              <a:off x="0" y="0"/>
              <a:ext cx="1980172" cy="2709333"/>
            </a:xfrm>
            <a:custGeom>
              <a:avLst/>
              <a:gdLst/>
              <a:ahLst/>
              <a:cxnLst/>
              <a:rect r="r" b="b" t="t" l="l"/>
              <a:pathLst>
                <a:path h="2709333" w="1980172">
                  <a:moveTo>
                    <a:pt x="0" y="0"/>
                  </a:moveTo>
                  <a:lnTo>
                    <a:pt x="1980172" y="0"/>
                  </a:lnTo>
                  <a:lnTo>
                    <a:pt x="1980172" y="2709333"/>
                  </a:lnTo>
                  <a:lnTo>
                    <a:pt x="0" y="2709333"/>
                  </a:lnTo>
                  <a:close/>
                </a:path>
              </a:pathLst>
            </a:custGeom>
            <a:solidFill>
              <a:srgbClr val="E78204"/>
            </a:solidFill>
          </p:spPr>
        </p:sp>
        <p:sp>
          <p:nvSpPr>
            <p:cNvPr name="TextBox 4" id="4"/>
            <p:cNvSpPr txBox="true"/>
            <p:nvPr/>
          </p:nvSpPr>
          <p:spPr>
            <a:xfrm>
              <a:off x="0" y="-38100"/>
              <a:ext cx="1980172" cy="2747433"/>
            </a:xfrm>
            <a:prstGeom prst="rect">
              <a:avLst/>
            </a:prstGeom>
          </p:spPr>
          <p:txBody>
            <a:bodyPr anchor="ctr" rtlCol="false" tIns="50800" lIns="50800" bIns="50800" rIns="50800"/>
            <a:lstStyle/>
            <a:p>
              <a:pPr algn="ctr">
                <a:lnSpc>
                  <a:spcPts val="2659"/>
                </a:lnSpc>
                <a:spcBef>
                  <a:spcPct val="0"/>
                </a:spcBef>
              </a:pPr>
            </a:p>
          </p:txBody>
        </p:sp>
      </p:grpSp>
      <p:sp>
        <p:nvSpPr>
          <p:cNvPr name="AutoShape 5" id="5"/>
          <p:cNvSpPr/>
          <p:nvPr/>
        </p:nvSpPr>
        <p:spPr>
          <a:xfrm>
            <a:off x="7542794" y="0"/>
            <a:ext cx="0" cy="10287000"/>
          </a:xfrm>
          <a:prstGeom prst="line">
            <a:avLst/>
          </a:prstGeom>
          <a:ln cap="flat" w="19050">
            <a:solidFill>
              <a:srgbClr val="191918"/>
            </a:solidFill>
            <a:prstDash val="solid"/>
            <a:headEnd type="none" len="sm" w="sm"/>
            <a:tailEnd type="none" len="sm" w="sm"/>
          </a:ln>
        </p:spPr>
      </p:sp>
      <p:sp>
        <p:nvSpPr>
          <p:cNvPr name="Freeform 6" id="6"/>
          <p:cNvSpPr/>
          <p:nvPr/>
        </p:nvSpPr>
        <p:spPr>
          <a:xfrm flipH="false" flipV="false" rot="0">
            <a:off x="606129" y="3086100"/>
            <a:ext cx="6306207" cy="4114800"/>
          </a:xfrm>
          <a:custGeom>
            <a:avLst/>
            <a:gdLst/>
            <a:ahLst/>
            <a:cxnLst/>
            <a:rect r="r" b="b" t="t" l="l"/>
            <a:pathLst>
              <a:path h="4114800" w="6306207">
                <a:moveTo>
                  <a:pt x="0" y="0"/>
                </a:moveTo>
                <a:lnTo>
                  <a:pt x="6306207" y="0"/>
                </a:lnTo>
                <a:lnTo>
                  <a:pt x="6306207"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7" id="7"/>
          <p:cNvSpPr txBox="true"/>
          <p:nvPr/>
        </p:nvSpPr>
        <p:spPr>
          <a:xfrm rot="0">
            <a:off x="7923794" y="1138238"/>
            <a:ext cx="9629584" cy="7839074"/>
          </a:xfrm>
          <a:prstGeom prst="rect">
            <a:avLst/>
          </a:prstGeom>
        </p:spPr>
        <p:txBody>
          <a:bodyPr anchor="t" rtlCol="false" tIns="0" lIns="0" bIns="0" rIns="0">
            <a:spAutoFit/>
          </a:bodyPr>
          <a:lstStyle/>
          <a:p>
            <a:pPr algn="l" marL="0" indent="0" lvl="0">
              <a:lnSpc>
                <a:spcPts val="5399"/>
              </a:lnSpc>
            </a:pPr>
            <a:r>
              <a:rPr lang="en-US" b="true" sz="5999">
                <a:solidFill>
                  <a:srgbClr val="191918"/>
                </a:solidFill>
                <a:latin typeface="Prachason Neue Condensed Heavy"/>
                <a:ea typeface="Prachason Neue Condensed Heavy"/>
                <a:cs typeface="Prachason Neue Condensed Heavy"/>
                <a:sym typeface="Prachason Neue Condensed Heavy"/>
              </a:rPr>
              <a:t>RESPONSE: FROM 1 COR. 15:3-4, PAUL’S ENTIRE FOUNDATION OF THE CHRISTIAN HOPE IN THE RESURRECTION IS ROOTED AND GROUNDED IN THE SCRIPTURES, BUT STANLEY POINTS PEOPLE AWAY FROM THE BIBLE TO THE RESURRECTION AS IF YOU CAN ARRIVE AT THE EMPTY TOMB OF CHRIST APART FROM GOD’S WORD.</a:t>
            </a:r>
          </a:p>
        </p:txBody>
      </p:sp>
    </p:spTree>
  </p:cSld>
  <p:clrMapOvr>
    <a:masterClrMapping/>
  </p:clrMapOvr>
</p:sld>
</file>

<file path=ppt/slides/slide9.xml><?xml version="1.0" encoding="utf-8"?>
<p:sld xmlns:p="http://schemas.openxmlformats.org/presentationml/2006/main" xmlns:a="http://schemas.openxmlformats.org/drawingml/2006/main">
  <p:cSld>
    <p:bg>
      <p:bgPr>
        <a:solidFill>
          <a:srgbClr val="EFEAE4"/>
        </a:solidFill>
      </p:bgPr>
    </p:bg>
    <p:spTree>
      <p:nvGrpSpPr>
        <p:cNvPr id="1" name=""/>
        <p:cNvGrpSpPr/>
        <p:nvPr/>
      </p:nvGrpSpPr>
      <p:grpSpPr>
        <a:xfrm>
          <a:off x="0" y="0"/>
          <a:ext cx="0" cy="0"/>
          <a:chOff x="0" y="0"/>
          <a:chExt cx="0" cy="0"/>
        </a:xfrm>
      </p:grpSpPr>
      <p:sp>
        <p:nvSpPr>
          <p:cNvPr name="TextBox 2" id="2"/>
          <p:cNvSpPr txBox="true"/>
          <p:nvPr/>
        </p:nvSpPr>
        <p:spPr>
          <a:xfrm rot="0">
            <a:off x="1028700" y="628650"/>
            <a:ext cx="16230600" cy="9410700"/>
          </a:xfrm>
          <a:prstGeom prst="rect">
            <a:avLst/>
          </a:prstGeom>
        </p:spPr>
        <p:txBody>
          <a:bodyPr anchor="t" rtlCol="false" tIns="0" lIns="0" bIns="0" rIns="0">
            <a:spAutoFit/>
          </a:bodyPr>
          <a:lstStyle/>
          <a:p>
            <a:pPr algn="l">
              <a:lnSpc>
                <a:spcPts val="5757"/>
              </a:lnSpc>
            </a:pPr>
            <a:r>
              <a:rPr lang="en-US" sz="4797" i="true">
                <a:solidFill>
                  <a:srgbClr val="191918"/>
                </a:solidFill>
                <a:latin typeface="DM Sans Italics"/>
                <a:ea typeface="DM Sans Italics"/>
                <a:cs typeface="DM Sans Italics"/>
                <a:sym typeface="DM Sans Italics"/>
              </a:rPr>
              <a:t>...what became known as the New Testament was repeatedly copied, because it was inspired...They believed both that what they were copying was inspired and true...</a:t>
            </a:r>
          </a:p>
          <a:p>
            <a:pPr algn="l">
              <a:lnSpc>
                <a:spcPts val="5757"/>
              </a:lnSpc>
            </a:pPr>
          </a:p>
          <a:p>
            <a:pPr algn="l">
              <a:lnSpc>
                <a:spcPts val="5757"/>
              </a:lnSpc>
            </a:pPr>
            <a:r>
              <a:rPr lang="en-US" sz="4797" i="true">
                <a:solidFill>
                  <a:srgbClr val="191918"/>
                </a:solidFill>
                <a:latin typeface="DM Sans Italics"/>
                <a:ea typeface="DM Sans Italics"/>
                <a:cs typeface="DM Sans Italics"/>
                <a:sym typeface="DM Sans Italics"/>
              </a:rPr>
              <a:t>“Christians in the first three centuries were collecting, copying, reading, retelling and following the writings that are in the New Testament...</a:t>
            </a:r>
          </a:p>
          <a:p>
            <a:pPr algn="l">
              <a:lnSpc>
                <a:spcPts val="5757"/>
              </a:lnSpc>
            </a:pPr>
          </a:p>
          <a:p>
            <a:pPr algn="l" marL="0" indent="0" lvl="0">
              <a:lnSpc>
                <a:spcPts val="5757"/>
              </a:lnSpc>
              <a:spcBef>
                <a:spcPct val="0"/>
              </a:spcBef>
            </a:pPr>
            <a:r>
              <a:rPr lang="en-US" sz="4797" i="true">
                <a:solidFill>
                  <a:srgbClr val="191918"/>
                </a:solidFill>
                <a:latin typeface="DM Sans Italics"/>
                <a:ea typeface="DM Sans Italics"/>
                <a:cs typeface="DM Sans Italics"/>
                <a:sym typeface="DM Sans Italics"/>
              </a:rPr>
              <a:t>After the apostolic period, there were no more eyewitnesses...It is for this reason that the gathered together the writings of those commission by Jesus...</a:t>
            </a:r>
            <a:r>
              <a:rPr lang="en-US" sz="4797">
                <a:solidFill>
                  <a:srgbClr val="191918"/>
                </a:solidFill>
                <a:latin typeface="DM Sans"/>
                <a:ea typeface="DM Sans"/>
                <a:cs typeface="DM Sans"/>
                <a:sym typeface="DM Sans"/>
              </a:rPr>
              <a:t> - From Herman Ridderbos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DAGeDkpeFtE</dc:identifier>
  <dcterms:modified xsi:type="dcterms:W3CDTF">2011-08-01T06:04:30Z</dcterms:modified>
  <cp:revision>1</cp:revision>
  <dc:title>False Teaching Seminar</dc:title>
</cp:coreProperties>
</file>